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577" r:id="rId2"/>
    <p:sldId id="598" r:id="rId3"/>
    <p:sldId id="579" r:id="rId4"/>
    <p:sldId id="580" r:id="rId5"/>
    <p:sldId id="581" r:id="rId6"/>
    <p:sldId id="582" r:id="rId7"/>
    <p:sldId id="583" r:id="rId8"/>
    <p:sldId id="584" r:id="rId9"/>
    <p:sldId id="585" r:id="rId10"/>
    <p:sldId id="586" r:id="rId11"/>
    <p:sldId id="587" r:id="rId12"/>
    <p:sldId id="588" r:id="rId13"/>
    <p:sldId id="589" r:id="rId14"/>
    <p:sldId id="590" r:id="rId15"/>
    <p:sldId id="591" r:id="rId16"/>
    <p:sldId id="592" r:id="rId17"/>
    <p:sldId id="593" r:id="rId18"/>
    <p:sldId id="594" r:id="rId19"/>
    <p:sldId id="595" r:id="rId20"/>
    <p:sldId id="596" r:id="rId21"/>
    <p:sldId id="597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26947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3" autoAdjust="0"/>
    <p:restoredTop sz="91908" autoAdjust="0"/>
  </p:normalViewPr>
  <p:slideViewPr>
    <p:cSldViewPr snapToGrid="0">
      <p:cViewPr varScale="1">
        <p:scale>
          <a:sx n="102" d="100"/>
          <a:sy n="102" d="100"/>
        </p:scale>
        <p:origin x="187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unkumar\Documents\Book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SpMV; Kd (msec)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627936351706035"/>
          <c:y val="0.13689837598425197"/>
          <c:w val="0.6932381889763779"/>
          <c:h val="0.73145078740157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Assembled</c:v>
                </c:pt>
                <c:pt idx="1">
                  <c:v>AF-CPU</c:v>
                </c:pt>
                <c:pt idx="2">
                  <c:v>AF-GPU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770</c:v>
                </c:pt>
                <c:pt idx="1">
                  <c:v>37</c:v>
                </c:pt>
                <c:pt idx="2">
                  <c:v>3.98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1-473E-86DE-465B68AEA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731240"/>
        <c:axId val="446730848"/>
      </c:barChart>
      <c:catAx>
        <c:axId val="446731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46730848"/>
        <c:crosses val="autoZero"/>
        <c:auto val="1"/>
        <c:lblAlgn val="ctr"/>
        <c:lblOffset val="100"/>
        <c:noMultiLvlLbl val="0"/>
      </c:catAx>
      <c:valAx>
        <c:axId val="44673084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4673124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4269367459012"/>
          <c:y val="2.0151133501259445E-2"/>
          <c:w val="0.80443534953611029"/>
          <c:h val="0.83606497550526582"/>
        </c:manualLayout>
      </c:layout>
      <c:scatterChart>
        <c:scatterStyle val="smoothMarker"/>
        <c:varyColors val="0"/>
        <c:ser>
          <c:idx val="0"/>
          <c:order val="0"/>
          <c:tx>
            <c:v>ANSYS 14.5 Direct</c:v>
          </c:tx>
          <c:spPr>
            <a:ln w="317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xVal>
            <c:numRef>
              <c:f>Sheet1!$N$14:$N$19</c:f>
              <c:numCache>
                <c:formatCode>General</c:formatCode>
                <c:ptCount val="6"/>
                <c:pt idx="0">
                  <c:v>10000</c:v>
                </c:pt>
                <c:pt idx="1">
                  <c:v>40000</c:v>
                </c:pt>
                <c:pt idx="2">
                  <c:v>100000</c:v>
                </c:pt>
                <c:pt idx="3">
                  <c:v>200000</c:v>
                </c:pt>
                <c:pt idx="4">
                  <c:v>300000</c:v>
                </c:pt>
                <c:pt idx="5">
                  <c:v>400000</c:v>
                </c:pt>
              </c:numCache>
            </c:numRef>
          </c:xVal>
          <c:yVal>
            <c:numRef>
              <c:f>Sheet1!$O$14:$O$17</c:f>
              <c:numCache>
                <c:formatCode>General</c:formatCode>
                <c:ptCount val="4"/>
                <c:pt idx="0">
                  <c:v>240</c:v>
                </c:pt>
                <c:pt idx="1">
                  <c:v>480</c:v>
                </c:pt>
                <c:pt idx="2">
                  <c:v>600</c:v>
                </c:pt>
                <c:pt idx="3">
                  <c:v>1020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B5A-44F3-994B-4271E387F02C}"/>
            </c:ext>
          </c:extLst>
        </c:ser>
        <c:ser>
          <c:idx val="1"/>
          <c:order val="1"/>
          <c:tx>
            <c:v>ANSYS 14.5 CG iterative</c:v>
          </c:tx>
          <c:spPr>
            <a:ln w="31750" cap="rnd">
              <a:solidFill>
                <a:srgbClr val="3366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Sheet1!$N$14:$N$19</c:f>
              <c:numCache>
                <c:formatCode>General</c:formatCode>
                <c:ptCount val="6"/>
                <c:pt idx="0">
                  <c:v>10000</c:v>
                </c:pt>
                <c:pt idx="1">
                  <c:v>40000</c:v>
                </c:pt>
                <c:pt idx="2">
                  <c:v>100000</c:v>
                </c:pt>
                <c:pt idx="3">
                  <c:v>200000</c:v>
                </c:pt>
                <c:pt idx="4">
                  <c:v>300000</c:v>
                </c:pt>
                <c:pt idx="5">
                  <c:v>400000</c:v>
                </c:pt>
              </c:numCache>
            </c:numRef>
          </c:xVal>
          <c:yVal>
            <c:numRef>
              <c:f>Sheet1!$P$14:$P$19</c:f>
              <c:numCache>
                <c:formatCode>General</c:formatCode>
                <c:ptCount val="6"/>
                <c:pt idx="0">
                  <c:v>330</c:v>
                </c:pt>
                <c:pt idx="1">
                  <c:v>460</c:v>
                </c:pt>
                <c:pt idx="2">
                  <c:v>500</c:v>
                </c:pt>
                <c:pt idx="3">
                  <c:v>600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B5A-44F3-994B-4271E387F02C}"/>
            </c:ext>
          </c:extLst>
        </c:ser>
        <c:ser>
          <c:idx val="2"/>
          <c:order val="2"/>
          <c:tx>
            <c:v>PareTO FSW</c:v>
          </c:tx>
          <c:spPr>
            <a:ln w="508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Sheet1!$N$14:$N$20</c:f>
              <c:numCache>
                <c:formatCode>General</c:formatCode>
                <c:ptCount val="7"/>
                <c:pt idx="0">
                  <c:v>10000</c:v>
                </c:pt>
                <c:pt idx="1">
                  <c:v>40000</c:v>
                </c:pt>
                <c:pt idx="2">
                  <c:v>100000</c:v>
                </c:pt>
                <c:pt idx="3">
                  <c:v>200000</c:v>
                </c:pt>
                <c:pt idx="4">
                  <c:v>300000</c:v>
                </c:pt>
                <c:pt idx="5">
                  <c:v>400000</c:v>
                </c:pt>
                <c:pt idx="6">
                  <c:v>480000</c:v>
                </c:pt>
              </c:numCache>
            </c:numRef>
          </c:xVal>
          <c:yVal>
            <c:numRef>
              <c:f>Sheet1!$Q$14:$Q$20</c:f>
              <c:numCache>
                <c:formatCode>General</c:formatCode>
                <c:ptCount val="7"/>
                <c:pt idx="0">
                  <c:v>5.8</c:v>
                </c:pt>
                <c:pt idx="1">
                  <c:v>8.3000000000000007</c:v>
                </c:pt>
                <c:pt idx="2">
                  <c:v>10.5</c:v>
                </c:pt>
                <c:pt idx="3">
                  <c:v>15.2</c:v>
                </c:pt>
                <c:pt idx="4">
                  <c:v>35.5</c:v>
                </c:pt>
                <c:pt idx="5">
                  <c:v>73.2</c:v>
                </c:pt>
                <c:pt idx="6">
                  <c:v>110.3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B5A-44F3-994B-4271E387F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442928"/>
        <c:axId val="209424776"/>
      </c:scatterChart>
      <c:valAx>
        <c:axId val="268442928"/>
        <c:scaling>
          <c:orientation val="minMax"/>
          <c:max val="50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8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Elements</a:t>
                </a:r>
                <a:endParaRPr lang="en-US" sz="18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9424776"/>
        <c:crosses val="autoZero"/>
        <c:crossBetween val="midCat"/>
      </c:valAx>
      <c:valAx>
        <c:axId val="209424776"/>
        <c:scaling>
          <c:orientation val="minMax"/>
          <c:max val="1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Time(s)</a:t>
                </a:r>
                <a:endParaRPr lang="en-US" sz="2000" b="1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en-US" sz="2000" b="1"/>
              </a:p>
            </c:rich>
          </c:tx>
          <c:layout>
            <c:manualLayout>
              <c:xMode val="edge"/>
              <c:yMode val="edge"/>
              <c:x val="2.3084398987669012E-2"/>
              <c:y val="0.296816489075449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68442928"/>
        <c:crosses val="autoZero"/>
        <c:crossBetween val="midCat"/>
      </c:valAx>
      <c:spPr>
        <a:noFill/>
        <a:ln w="19050">
          <a:solidFill>
            <a:schemeClr val="bg1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404243961030295"/>
          <c:y val="8.0604005103896023E-2"/>
          <c:w val="0.37617992693053942"/>
          <c:h val="0.36965213647615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573BD-D963-42D8-89F7-365C14586D9D}" type="slidenum">
              <a:rPr lang="en-US"/>
              <a:pPr/>
              <a:t>11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44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5" y="4343401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18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00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67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6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6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58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3900"/>
            <a:ext cx="4797425" cy="3598863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857"/>
            <a:ext cx="5367867" cy="43170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67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9" y="4560571"/>
            <a:ext cx="5367867" cy="431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1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9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3900"/>
            <a:ext cx="4797425" cy="3598863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857"/>
            <a:ext cx="5367867" cy="43170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5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96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5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3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81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0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1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573BD-D963-42D8-89F7-365C14586D9D}" type="slidenum">
              <a:rPr lang="en-US"/>
              <a:pPr/>
              <a:t>10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8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35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7A268A18-1F7B-47C3-9067-F8F98B654F6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6" r:id="rId13"/>
    <p:sldLayoutId id="214748371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"/>
            <a:ext cx="8229600" cy="1139825"/>
          </a:xfrm>
        </p:spPr>
        <p:txBody>
          <a:bodyPr/>
          <a:lstStyle/>
          <a:p>
            <a:r>
              <a:rPr lang="en-US" sz="4000" dirty="0"/>
              <a:t>Methods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/>
          <a:p>
            <a:fld id="{344BA7DA-F64F-4139-BAB3-5471CFA15C1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53533" y="2760924"/>
          <a:ext cx="1633064" cy="576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532937" imgH="177646" progId="Equation.DSMT4">
                  <p:embed/>
                </p:oleObj>
              </mc:Choice>
              <mc:Fallback>
                <p:oleObj name="Equation" r:id="rId4" imgW="532937" imgH="177646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533" y="2760924"/>
                        <a:ext cx="1633064" cy="576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238365" y="3337007"/>
          <a:ext cx="2463399" cy="715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6" imgW="787320" imgH="215640" progId="Equation.DSMT4">
                  <p:embed/>
                </p:oleObj>
              </mc:Choice>
              <mc:Fallback>
                <p:oleObj name="Equation" r:id="rId6" imgW="787320" imgH="2156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365" y="3337007"/>
                        <a:ext cx="2463399" cy="715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86887" y="4228025"/>
            <a:ext cx="5104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Robust but memory hungry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81297" y="2003914"/>
            <a:ext cx="1377538" cy="629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66FF"/>
                </a:solidFill>
              </a:rPr>
              <a:t>Direct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4054128" y="1444707"/>
          <a:ext cx="12938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1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128" y="1444707"/>
                        <a:ext cx="12938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3810000" y="1156233"/>
            <a:ext cx="1781175" cy="1171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769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"/>
            <a:ext cx="8229600" cy="1139825"/>
          </a:xfrm>
        </p:spPr>
        <p:txBody>
          <a:bodyPr/>
          <a:lstStyle/>
          <a:p>
            <a:r>
              <a:rPr lang="en-US" sz="4000" dirty="0"/>
              <a:t>Methods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/>
          <a:p>
            <a:fld id="{344BA7DA-F64F-4139-BAB3-5471CFA15C1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018932" y="2063010"/>
            <a:ext cx="2026797" cy="629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Iterative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45796" y="3380679"/>
            <a:ext cx="2441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+mj-lt"/>
              </a:rPr>
              <a:t>Strengths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3366FF"/>
                </a:solidFill>
                <a:latin typeface="+mj-lt"/>
              </a:rPr>
              <a:t>Simple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3366FF"/>
                </a:solidFill>
                <a:latin typeface="+mj-lt"/>
              </a:rPr>
              <a:t>Scalable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45797" y="2919014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(Conjugate gradient)</a:t>
            </a:r>
          </a:p>
        </p:txBody>
      </p:sp>
      <p:graphicFrame>
        <p:nvGraphicFramePr>
          <p:cNvPr id="14" name="Object 20"/>
          <p:cNvGraphicFramePr>
            <a:graphicFrameLocks noChangeAspect="1"/>
          </p:cNvGraphicFramePr>
          <p:nvPr/>
        </p:nvGraphicFramePr>
        <p:xfrm>
          <a:off x="4054128" y="1444707"/>
          <a:ext cx="12938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507960" imgH="203040" progId="Equation.DSMT4">
                  <p:embed/>
                </p:oleObj>
              </mc:Choice>
              <mc:Fallback>
                <p:oleObj name="Equation" r:id="rId4" imgW="507960" imgH="203040" progId="Equation.DSMT4">
                  <p:embed/>
                  <p:pic>
                    <p:nvPicPr>
                      <p:cNvPr id="1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128" y="1444707"/>
                        <a:ext cx="12938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3810000" y="1156233"/>
            <a:ext cx="1781175" cy="1171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781297" y="2003914"/>
            <a:ext cx="1377538" cy="629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Direct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45796" y="4563456"/>
            <a:ext cx="2820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Challenges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Fast SpMV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Kd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Good preconditioner</a:t>
            </a:r>
          </a:p>
        </p:txBody>
      </p:sp>
    </p:spTree>
    <p:extLst>
      <p:ext uri="{BB962C8B-B14F-4D97-AF65-F5344CB8AC3E}">
        <p14:creationId xmlns:p14="http://schemas.microsoft.com/office/powerpoint/2010/main" val="177546332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Details in Publication</a:t>
            </a:r>
            <a:endParaRPr lang="en-US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" y="1778000"/>
            <a:ext cx="81470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71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9"/>
            <a:ext cx="8229600" cy="503237"/>
          </a:xfrm>
        </p:spPr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49704" y="6227941"/>
            <a:ext cx="2133600" cy="476251"/>
          </a:xfrm>
          <a:prstGeom prst="rect">
            <a:avLst/>
          </a:prstGeom>
        </p:spPr>
        <p:txBody>
          <a:bodyPr/>
          <a:lstStyle/>
          <a:p>
            <a:fld id="{344BA7DA-F64F-4139-BAB3-5471CFA15C13}" type="slidenum">
              <a:rPr lang="en-US"/>
              <a:pPr/>
              <a:t>13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291375"/>
            <a:ext cx="3603171" cy="97291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71499" y="2448954"/>
            <a:ext cx="3618715" cy="8041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3383" y="3442325"/>
            <a:ext cx="2421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10</a:t>
            </a:r>
            <a:r>
              <a:rPr lang="en-US" sz="2400" b="1" baseline="30000" dirty="0">
                <a:solidFill>
                  <a:schemeClr val="bg1"/>
                </a:solidFill>
                <a:latin typeface="+mj-lt"/>
              </a:rPr>
              <a:t>6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 Elements</a:t>
            </a:r>
          </a:p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1 Distinct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499" y="5289328"/>
            <a:ext cx="355991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Identical result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Reduced memory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10235" y="1711784"/>
            <a:ext cx="4878938" cy="3783206"/>
            <a:chOff x="4065439" y="1215116"/>
            <a:chExt cx="4878938" cy="3783206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3637217502"/>
                </p:ext>
              </p:extLst>
            </p:nvPr>
          </p:nvGraphicFramePr>
          <p:xfrm>
            <a:off x="4065439" y="1215116"/>
            <a:ext cx="4822371" cy="3577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5157895" y="1945925"/>
              <a:ext cx="569387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770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4453" y="386356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37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11237" y="3962314"/>
              <a:ext cx="505267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3.8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4027" y="4659768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CPU</a:t>
              </a:r>
              <a:endParaRPr lang="en-US" sz="1600" b="1" baseline="30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72104" y="3233976"/>
              <a:ext cx="27722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Assembly-free </a:t>
              </a:r>
              <a:r>
                <a:rPr lang="en-US" sz="2400" dirty="0" err="1">
                  <a:solidFill>
                    <a:schemeClr val="bg1"/>
                  </a:solidFill>
                  <a:latin typeface="+mj-lt"/>
                </a:rPr>
                <a:t>Kd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01554" y="1751865"/>
              <a:ext cx="20056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Assembled </a:t>
              </a:r>
              <a:r>
                <a:rPr lang="en-US" sz="2400" dirty="0" err="1">
                  <a:solidFill>
                    <a:schemeClr val="bg1"/>
                  </a:solidFill>
                  <a:latin typeface="+mj-lt"/>
                </a:rPr>
                <a:t>Kd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5615188" y="2130591"/>
              <a:ext cx="386366" cy="31852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787114" y="3685993"/>
              <a:ext cx="386366" cy="31852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360237" y="3695641"/>
              <a:ext cx="289787" cy="26667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982248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yadav\Desktop\Figures\thin plate w_stiffner conve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8" y="1988376"/>
            <a:ext cx="7358948" cy="47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9"/>
            <a:ext cx="8229600" cy="503237"/>
          </a:xfrm>
        </p:spPr>
        <p:txBody>
          <a:bodyPr/>
          <a:lstStyle/>
          <a:p>
            <a:r>
              <a:rPr lang="en-US" dirty="0"/>
              <a:t>Thin Solid: Iterations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/>
          <a:p>
            <a:fld id="{344BA7DA-F64F-4139-BAB3-5471CFA15C13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46478" y="4683824"/>
            <a:ext cx="25635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3.15 million DOF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8" y="1010932"/>
            <a:ext cx="2344209" cy="86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577" y="1033015"/>
            <a:ext cx="2344623" cy="93266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916623" y="5497008"/>
            <a:ext cx="1116577" cy="1206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2276370"/>
            <a:ext cx="2533650" cy="1206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4951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Lens Mount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3E02E-F60E-4B05-B748-42535747F801}"/>
              </a:ext>
            </a:extLst>
          </p:cNvPr>
          <p:cNvSpPr txBox="1"/>
          <p:nvPr/>
        </p:nvSpPr>
        <p:spPr>
          <a:xfrm>
            <a:off x="3773448" y="2966155"/>
            <a:ext cx="159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Load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AC2C6-70D0-487F-812C-29D015228807}"/>
              </a:ext>
            </a:extLst>
          </p:cNvPr>
          <p:cNvSpPr txBox="1"/>
          <p:nvPr/>
        </p:nvSpPr>
        <p:spPr>
          <a:xfrm>
            <a:off x="935686" y="4780486"/>
            <a:ext cx="503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Navigate to the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ParetoExamples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folder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2928E-AC01-40AA-85C9-18790102F49E}"/>
              </a:ext>
            </a:extLst>
          </p:cNvPr>
          <p:cNvSpPr txBox="1"/>
          <p:nvPr/>
        </p:nvSpPr>
        <p:spPr>
          <a:xfrm>
            <a:off x="935686" y="5352529"/>
            <a:ext cx="3700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Select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LensMountProject.prj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84" y="1670343"/>
            <a:ext cx="3134860" cy="643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08" y="2766250"/>
            <a:ext cx="2019300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637" y="3337523"/>
            <a:ext cx="2568726" cy="6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Lens Mount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56861"/>
            <a:ext cx="8314589" cy="44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5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FEA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08" y="3043835"/>
            <a:ext cx="7806183" cy="325219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90575" y="1018342"/>
            <a:ext cx="6813097" cy="1885950"/>
            <a:chOff x="1323975" y="4267200"/>
            <a:chExt cx="6813097" cy="18859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1472" y="4267200"/>
              <a:ext cx="6705600" cy="1828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323975" y="5905500"/>
              <a:ext cx="2924175" cy="247650"/>
            </a:xfrm>
            <a:prstGeom prst="rect">
              <a:avLst/>
            </a:prstGeom>
            <a:noFill/>
            <a:ln w="571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00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data:image/jpeg;base64,/9j/4AAQSkZJRgABAQAAAQABAAD/2wCEAAkGBhQSERQUExQWFRUWGBgYGBgYGB0aGxgaFRgcGBwaGhoaHCYfGBojGRcYHy8gIycpLCwsFx4xNTAqNSYrLCkBCQoKBQUFDQUFDSkYEhgpKSkpKSkpKSkpKSkpKSkpKSkpKSkpKSkpKSkpKSkpKSkpKSkpKSkpKSkpKSkpKSkpKf/AABEIAMkA+wMBIgACEQEDEQH/xAAcAAACAwEBAQEAAAAAAAAAAAADBAECBQAGBwj/xABIEAABAgMFBAcGAwYDBwUBAAABAhEAAyEEEjFBUQVhcYETIjKRobHRBkJScsHwFGLhByMzgpLxFaOyFkNjk8LS01NzosPjJP/EABQBAQAAAAAAAAAAAAAAAAAAAAD/xAAUEQEAAAAAAAAAAAAAAAAAAAAA/9oADAMBAAIRAxEAPwDwyp4JYBgDhm+b6w5byB0aQaXHHEkg86Dk0J2aylSsH5h+RzHfGhtGYTcSa3EtiGANbr8fOAQoaPV8dOGsLSrP0sxhwGjYufMwxdLE60AOLHHlQiGrPL6OUVe8vqjhio+Q5mADPnDsp7KdaEnNR45bmgMxLZ0GJ0iTLbuLnT1+8ITtb0QObeXCAGSqcsJS7OwHg8bdjkplBkkGZgT8O4b9Tl4wKTZuhl0/iKHNII8CR4cYUdt0BpgwKfaggOrHIZn9N8KTNo3E1HWOG/eYXsdjXPUSeJJwA+ggLX5k9QAfckfeMasiyolYstenup4n3juwi6LqE3ZeGBUcVeg3d+kDgLzrSpTOSfIbgBQDhFZc0jOOKQzksNTCU3aIwQHOp+g9YDekzqZjf+sFlzHBdSX+ZPrHnJEqbNPvKP33RoS9hTM2HFSR5mA2rqiMsPiGXOGASa3cByMYf+BzsnPBQPkYqrZ89GShyMB6JExIDYEF3HfGgnayjTpFBxkTlHi/xM9PvK5184uNszhiAeQ+kB7a2rmKlgpmkK3gF95cGPOW3adol9tMpW/ox/0tCkv2nWMU+J+rwc+0ctabq0nz9IBX/aME9ezyz8pUn1gidoWdXakrT8qwfMCELRZ0KLoWljkSxHfTxiqbMtPukjdXyeA0/wALZVYLWn5kf9pMVVsCWezOlniSn/UBCstQMHBgIPsxN90hXyqB8jAF7KtEvJY7xDF5oINoLTgtQ4KMBnKnTxi54h/OIRtFScUJ7m8o1Jm2pvxBXzJSfo8DVtcEdaTLPIp8jAIDaSfgUDqFesHTtWlJswDn6wQ2yQe1KUPlUD5iOH4b/iDddH/dATNsovMAXJwFUqJL0LULeRxxjNtBZbjI1GQLEDv1zjZUo6wtOswV9TmNWGb/AGDAYqlKKnLkZHdoY1LYg9FKcpqFDTE4HTPvgcuzsQcQcKEBXA6/bmK2uaSbp7qkV+uEAoip4eDQTZllDqmKF4JDtqTgOZaImzhQAuGYkitDhwhyeq5JQAe2pRLZ3QABu7RMBnTlkkqNXPWOb7+AbhFJkwBJJD6b90FvVxO5vuo3QvPlX1hKRQUYa5+IgBWGwmaoqUWAqScAPugEaZtgHVSGQO8/mO/dllvm0LCB0ScE9veofQYDmc4WmSjlANJmPhAbTbgimKtNOPpCM+1lPVQamhI8h6wfZ2yLwvTCyfE8B9YAcuXMnqzOgGXpGnJsEuXj11aDsjic+XfBukYXUi6ndifmOfDCBiAMu0qIbBPwig7hAQYlYADqIA1P0GJhWZtQCiA+9X0GHe8BpWVZJwJ1YRoyrUoMym/nA8L0ebR000+8fvQQ7L2HNzDbiQPOA9EmfMV+b+lXkDB5syWW/doqKuG8iI82dhzk1uniKxwnT0UdTaGvgYD0y9kSCKoYn4VfQikBmeykg4LUk7wD4gxiJ2ysNeSD3j/SQPCG5XtAl3IUk8lBvCAPN9hSQ6JiFD5mPcWhC0eyVpl1uqA1HqI17PtdJoFjg7f6mh2VtpSC1QGoX+ogPHr6dOLnjXziBtM+9LHJx+keztW2isAG65pVKT3uHjDt1tCS02zoI+JBKfO8IDLG0JZ+JPj6RZwRRaTzY+LQZX4VZ9+W/wAQvDvSX8IGdgpV/DmoVuCmPcpjABmy1CrFtcu+F1qMGnbHny6socP0gK7RNHaF7iAYChMSkxH41OctuBI83i6Zspvf8IDWUGxTSnWGFRgS9D97otyi6iHpg7m97x1YYZdwd4hKglHzEuMSE4MDg3DxwgInyRQZ0JbADHHB+Hm8Zlrspo2ON3G7mztUM514xoJWCA2GVTEqH98/7bv7wGFKst5T4HdXwz47o09oy09GhLBwDlkdXw+90FnSk40BJAZqGgdhkr0q+MJ20G9wIBScqs/64QCcqW1XoHZwXfdri8MbNl3AuZoGT8ysDyqeUL2iapR1A8Nx8YfXKP4dLXarOf5dMeB3GAz1+Pix84XtCylIGCjocB9HhlFTo2PKK2Wy9JMdVBUncB+kBGztnBKekWHqyU/EfQfpFp01Si5x7m3AZCC2icSSQkMwyLoCXod1fGB3gznAZ/eMAWTNfGm/LnpC9o2sBSWHOp+g+phOZMVNN1IIS+GvGNKz2CXK/idZXwjL5j9B4QCtnsMyabynbMk0HMxqybFKlj/1D3JH1PhErn3gNMgMByyjmgCzLQohgWGiaDuEBUmJB3R0BMuaUlwWO6nlGjZ9sKwUb3zAK86xmKiAIDdC5anvS0vuJT6jwhc2GSvAqSd4cd4r4QhLtD9p3hjpRik8YC6vZ5+wpCn0VXuNfCFV7Pnyj7ye8PDaJjF3cPDdm2iQ4CiAeY7jSAx/8RmJooBTahj3hjBhthCgUrCgD/N5sY1hawodeWhW8dU+FPCKTtlyFfEjiAod4r4QGBNs6Sf3agoaE3T3FoWmIUhnSQN48njdmeyhP8NSV/Ka/wBJr4QjM2dPlfEN0AtZ7atPYWpPAkQ0nbEz3rqx+ZIJ7wxhYzSO3LB3gXT/APGnhHX5Z+JJ3hx3hj4QDP42WrtyRxQojwIPnEpl2fSYOQP1gKLNe7JSrgfoWPhEpknQ90AxeGkERMyNR94aQrdIww09PTygstYOf33PAXVLzT98Rkd8TLmPRq6emv6wWSjMlh/q4PlvNIopVXFNGLtlQ8KQBkMCp+0G6uG9zw01G5oVm2QHj4/e7wjumbGm/wBd8ECoDPFlunyOHjlwPI5QS2zsEGgpQ6mlSB4Q6oBWP9+MI2uSeOfA4vvHjxgE5s5KQEgk0YvpiGg6CEyHftqCeQDtz+kARZSo+Va8tR90jRnACT0ZAe89WfBusxoGbGAzQ5oMcjCtq6yriRTNszrDak3UucPd4/UAQbZdnuJM0irsl/i15Y90BNnlpki6O37x+B8hod+UAmS/Xg+sE6PMY+P6wNJamHl97oCqFkGG5c0HD79YEZTh/vlvgdxoBsGLQGXOyP36Qa7WAqUxDRcDKKNAQuJlTW+sQYqYBuVOD7iK8YMl8X4xnYQ7KnAp3jxgGpCmB74ZlFw+MKyOrvhlKiMNYAkok0wIrGxJtZArpQEuk8jQRmS01AJbfGilNLqiGGBGMAY2CTMT10C8TS7TwqIxNqbAkoNSpG8pdPel/IRtdOWoMK03Q0pImAgpDKbHWA8NN9mif4akrH5SD4YiACwTxR1ht5jb257OKldZOBwbERjJtc0UE2YP5jAVjkEBQLYePHWKk1iYAxn3j1qh3pjSndui8lWD9itWDltBlx9GhZ4sFQBTFGKcKjTMcPSOvRLwBgWCTi9WGmp04RMxbmtfBuAwhck5FvI8YlM3LA6feUB0yTmG+h46Hf5wpbNzMGcEZPidIfKtMNMYFOs94O2Hg+hz4QGVPWpSszu04aj9Y1zKJsyS6XSugarEVJ4lu6EUyGIBw8OWLHd3RpCcyWwSas7ktxwEAidB3Zned24QOZKB01Zjz3sIYmAbuR+sUFB574AIUabs8fBx3xxOve5OFOZ1gkQYBciCInMGx+kXuR3QkhxAXdw4rEEwJSgg1IG4n6CsUNul6q7sO8iAOR3xzxSXapZxUQfl/WDJQD2SFcD9DWAGTEEmCLQQaxS7ANSNokUOEacq0BTYVLNGCRB5FpuwHoEuGBow+xDAUVOoAAjI4GMuz2+9Q4GHbPOZJEBtdNeSHDEDKkXQlV0AFgQ7nGMqTPJADvv+kPypxYA9YHvBgGpMkKcFdGqFCB/7PyDUs8RMmXuIx4Qf8SBQlUB87UKxEMzEJSLo6xBNRxJbDSrtXdUwKbKYtSAo8cDERzwF454o8S8AQKiFB/pEPHXoAkk43i7YNn6QQzgamqQKZAEjBsRv+zAL0c7EVI547jAWUlwSKjDc/wBYEtX6jVvKLlX3xgZgKoUTmQHweuvd91iFRJERAViHiyjrlGdareTRHVHxGj8M+6sA1OtqUdqp+EY89IRm7UmL7PVGFPXGAJkZ3VK3nqjxqYNLnTcEXU8CkeJLwDNl9n5iwCeqDgVFgeD4w4jY8oUVM4sknzaEQi00JUvjeJ8QYIi0T04kncajxgHhsmQcJrfMhQ8Q4iyvZ1WKFBTZpN7yhNFsftJbekt4GnlDUqa7XVPx6qvNj3wAiJqKGoGRDjxiybUn3kkH8uHcfWH07RWKL640WK99FRxTJXiCg7usPXzgFEyweyoK3YH+k17niipbboZm7DJDoIUPyl24jEcxCxmTEUV1gMjXxxHIwEoWRnDsq14GvCEkWhB1Sd9R4VHcYJ0JZxUaio8MOcBrpUHBTT1h2TaiTeLODUCkYUq0F6w8ieynxeA1xaACVpJZ6iHDb0nMxh2C1kXswaEQQTd8BiX6uDdNQ/HygS0kFiGI8IaV1A4Dn4mon5fU8oWuvV+O7jADi3R76+HIxBU1GY+cQ8BIb6UwHF8w4/vSJXLINQ0TLnMXGOuvHXzixm0c55PhvdsHJ366QAiY54oVxwU8Bd4m6fv7pAukYtnj+o14xPSQBGyz0FWbfFCuORMAN5q+IfEj0rzgal6l3q+oOZD0P3SAtfjlTBiSANThCc+1XaCqtNOJyEZsxZWesSrQJFBz/SAet21JeCXXvwB5YmEwuYuqQ28D/qx8YGkK90JTvJBPmYKixLV76T/OPqYAknZExZ38R6w8n2Zmbq7x6wFHs5OZwkneK+MEly50vXgXI7jSAJ/hM6UXAUnQinlDcja8xNJiUrH5kh/6sYrZtrEULp3pw5pNDDyJiViqQveiiuafSAGJ0iZim4fvWneRFF7DJ7BvbsDTcaniIlWyUr/hqfcaHuwPKF7s2UWrTI4dxwgIebLpUjQhx3GLy7ak9oFO8VHdj4mGpe2XooclC8nv7ae8jdFl2SUsfAS9e0nkoDzEBWWCapILVdJqGzpUQym3khlpC+NFf1D6vGfO2StDKSaZKSad4iibeodtN7fgf15iA0F2CTM7KrhOSqD+rDvaE7RsebJqHGhDsRuOfKDSZqF9lVcgaK9DyPKGJVoWjsltU4g8Umh7oDLFuI7aX3ih8mPdzhuz2hJ7KuRofQ8jGhMVKmfxEXSfeRXvSfoeUJz/AGbvOZSgsbjXmk1gDyaKILg64RLNiTGUmZNlUNRoqvnhyaG07bS1UF9ymHik+cAl0oRUnF3N3WnkTXhHCa+cY20rdMD9TxMI2Dbd0qvJdgWS6scmIOWNdID1Ci4Y4eXpETCwB76YfesZdj2uVjsjvMaUlRVXAa/ePCAlJegrF5igkEdo5nINprxinShJYYGrcMi2GZbhFJjCr0136P8AWAjH7+34RAmDL79OEVVMipIJfPX11gLKU4Y4feGhii5jVy1yHH1ii5mX22sSnUlh599G4wBAp4parYhOJq2GfEthwxhG07RSOqknPCmOTnLlCQUs9lLcA57zWAYmT1KwRzIpxrSI/CLXioc1J9YtJ2FOmZKPeYcR7Gzj7tdHD92MB1n9mVKDultb6fWDJ9mF+6pKvlWk+RhdewbRJL3VJI4waVacpoL/ABAV56wBJcidJJHeD6Q/J20TRZb5usnuNRyMRJtC26qukRmDVuRqORjrsqZ/wzvqnkcuffAMTJUtYdSbv5k9ZFfFPjC07ZCki8g3h8SS4/SKfh1yS4wPcRxzEFl7QBU7qlq1BpzGnDugBi3nCYLw1wUOefN4bk2wkMkiYPhUKjhn3HlHTbQP98hwcJiG8RgeTcIFP2SWvSzeGo+oNRAXVJlTMDcOisP6vVoAuxzZJcON4wP0Iin4ou0wE7/e78+cOSrWUJdBCk/CagfMDgd478oAMnaLF3MtRxKcDxT98IbXaEKH71AI+OW3inD/AE8IoUSZoq0pR1Lp5HFPPvhWfYJkkuH4ioI8lCALM2JeF6SoLGgxHFOIhdNpmS6K6wFGUMOBxEdItQcF+jVqHbuFRy7o2VWlwBOSlYI7SSL39Qoo8a8IDPkWxCsDdOivX1aGEzCFVofvD1is3YaZlZKnON00V3Z8iYz70yVQ4fCcO7LlAbY2kTSYBMG+iv6hXveI/C2Y1PSjcAktzvB+6MyVbUK/IdDhyPr3w6lJzCuQpAY86zPQtXdyjOmbFS7xpKL0PJsR96Ryeq94AkGmlPM7t3KAUl7NAY4aaqHD6wyZrsBTIgjAH7xxfuNJkx971Pdwy5jKK9Nppj4QBCsAkVff9dQ/6xQzIGVPQ/24QNa2Af74wBMPR35CB9M+BiHcxWbNSkuSxarYngMuJbGAvNYDrOTkBiD9PvhGdarRePXVyTX9PEx1o2he7KHGTvTkPrA0mceyAOCQPFoCEzwOyh/mJPkwg8u3T/d6vBI9IF0Vp1X3mD2bbNolHrdYaLSFecAb/GbYGJmLLYPVm3EQWybcUD100zu9XHHdGnYvaHpAzIvfCpCAORADmLLmS10XLunVIw4g+sBEq3LIeUtx8Iy4pz41iVzkLfpAEn4k/VPp3QpO2apHXQXGqT9sYJKtSV0X1VfFkeIHmK8YDpmz1oZcsuHopOHPQ7jWOFsCqTAx+IfUZwYqmSy7niCCGO5mVX7xEWM6XM7YCFfEOyeIxTyccICqJi5dUEKScRig8R7p30MGR0U6n8NfwnsngrKuvfC0yzzJJpgeYI8iIhkzMOorTI8Dkd2EARcmZJLVbQ1BHA0g1lni8CgmWoYB2HAHIbjEWW3rQbiwCkYhT+GaVcKHfBlWFE2so1xuGig2mShw7hAMTZ0tZuzRdV8aQw5o/wCod0KWnZi5TKQXBwUkuDwIhcTFJ6qw4HeOBy4YQxZ7QqW6paryT2gQ4/mT9R3wC4mJVRTJVq1DxAwO8d0ObP6cKEuWCu8aIa8lW8eoI4w9ZdiG2hRkS1BaQ6ksSG/Kr6GvGFbBtG1WGbeQVJIoQQ4I0IMB6fan7MpnRdILiSzrTe7PBRYKH3XGPIT9mTpBIIbUHA8RHttoftH/ABVl6IIKJqj1wDQpFermXLU3Zx5yXtpTXVC+n4VZfKcU+W6AzZU9KqHqnQmh4E4c++HRbVdmanpA3vdocFY97iKT9mpm1lEvmg0VyyUOHcIzBNXLLKDgZHLhmIB6bshEz+Eet8Borl8XLuhD8HMTR1Bsqw1KnhfZx+E48vi890OS9ozG7auYB8SCYDHXNCaJqfi9MwMtfKAKmBg/dv0pjqMxHKxgal890BZc3fAlEY9+/ed++Kmj40rX7rA+kgLKXUjOOFeGGr7mzMUWhxXH3df0EDmzlGiMcHH00gLT51wM93xI3DPmYzlWtA90qO8t4D1jZsnsqpQC5ighJPaUWfhmo8AY0Z+xbNJuuFzSoXnDISASQMXJdtIDyqdtKT2ZaB/K/mYak+2doRgmX/y0+ketXZJCES1CRLN53dZJDYUF3jHTZVnUGMhDZl1A8ALxfnAZWy/2gkuJjgkEAjsudzOOUPTdp3gBMQmaDgoABRGoKQxY4kjkIyrb7PyV1ldVXwk+D61zAjNs1rXZ1XVBw9QfpmDvEBrWrZQIvSi4xI94cRpvEUs+0/dm8lZjjqN0MypgUL8slhv6yO7zwOcWnSkTe0yF/FS6Tv8AhJ1wO6AIJykMUqcHAiqSMWI+hixsyZooyFnAZK+XTh3PGchS5CilQcZpP3SG1i8L6S6QKviK5tgPCm+AGFrlulQdOaT5jQ74ubOGvJLp0zTx9RTyhpFqChdmVGS8SOPxDx8oBOsqpRCklwahQqCPvKA6y2oopinNBwL5jQjd+kMK2eiaCqU4NXQcQ2nxAajnAkMuqR1/hy4p14HxwhYqLu5d3fN9d0AVM49mYCQMDmOGo3RWbIKWUC4yUPuh3Q7LtqJouzWSvKYzA/OMvmHPWAz7OuSpiHGYxBH14iAYlbTSvqzw5ymAdYfMPe448YratmLlMtPZIdKhgRhQ56eEbfsLseyWif8AvlsQ12UrBZ+Z6gaY8Y+yzNkyZkvo1ISpGQZm4acoD5j7CftDlyAJM+WlAf8AiJS1fzgeY7o+g7S2LZ7Yi8Qk3g4mJYvvfMR472o/ZldBXJ6ydMx3Yx5Sw7ZtFjC5aVG4oEFJyfNPwq4eMAXa/s6lLrkqC0g9pOR3jEbtd8Y34pi0x/mz56jxhuXaFJ68tR46blD+4MXm9HO7TS16+4rj8J8OEAqsUBBcZEfdDuhg2sK6s0Xhkodscfi513xm2ixzZCjQjUHA+oi0m0JVTsnQ58CfIwBLXsSl+WbydRiOIxT9tCgtMwUNd5AJ7yIeRMKVUJSoYH7y3GGk24ZykE6uQ/IFhAYM0P8AQ/eIhaaGbfhvh6aipGYpzeAKkXnFGzfAbzpAJE1pygSwEl6PmMn14xef1XAL782hdCb2JADsTxgCIch8zT1P0j0WyNnolJStaby1lpaMiRipX5QWDZmmrZWyJImTEpoKgVwG/wCsP2yYV2gu6Ug3EjApSigByfM7yYC+3rWqZaCFEsjqJBoGGjYAkktoRDNqCejkGuCg97HrPSmT+cV2mhItBoVBV26FY9kZjNmPOB2qe+LGgDDBLab/ALrAEnT3SEl7tSATU7ycqYNyxeEjNwqaZ8Mm8KVqXisxT49/6xyjvOr7zn94wEqOmPcPvw4RSdKTNS0wHcr3hx1EQFNiRFxLfc2ej5b+EBhzJcyzLBGGRFQR6RsWS1omJKkhlN1k4tvSNPLxgilpKbiheBoQMQWxByP5c98Y1rsCpCgtBdJqlQf7BgNyXPCxcmVSwuqaqXy/MN2MLTJC5CrwwOBFQR9RE2K0pnhxSYMUj3uA1+xpDljngApWHQcXy3o37u9oASUBaXlgBqqTpvG6DybZcF1ryT2gc/l+E74VtNjVKUFoLpNQoZ/ruMXDLF5OI7SfqN27KANabCCOklElPik6EZcc8oGFCZRTBeuSuOh398Us1oUhTp4EYgjQjMf3h+bs3pkGbKSer20s90nQ5iARs+z5kxYloQVLJYJGLx9Q2F+zcfh7k9ZKixDVEvcNQc8qUjx/sd7VfhJv71AKVMkqbrJG45jUbo+0bN2giagLQQpKg4IwLwHxz2h9hJtlU9SMlDDHwOEei9j/ANoykNKtZLYJmZ8F68cdY+mz7OmYkpWAQcQY+c+137Pyl5kkXk4kZj9N8B9GkzwoAggghwQaEag5x869sbRZlT1ouhLUK0162d5OmTjTOPP7B9rJ9iJQetLr1T7pOBHpnGZap6lG8S94kvkXzgB2+wKkqvJwOBBcKH1ELy7UlVD1VeB9IakW5SHDXknFBwO8aHePGKWrZiZgKpRNKlJ7SfUbxzaAtJtpAuLF5A904j5T7p8N0Btex0rBVKN4DEYKTxGm8UhEWgp6qwSNcxw3bj4Q2hZDKQo8Q4IP0MAnLtRR1VgkZHMeo3Q4iYghwtPe3hDMyYibSYAlXxgdU/MB2eIDbhjC3+zczIEjIioPAjEQAFWYlJUaNgddzZjflC9qW9AGSMvqTmYzLLtebORNmLnS0FD3UFCXWwJuoF8VGLMA2BKmSWZaz01kQuchKZ6UmYp5bSVlagQpiWASlKqsesKiABPs7+kJoR2k668GaHVWhCrOuameAbqlJQoIdxNCEylAMStUsmZeAusGyJGAdszDjd/pgPRbKkMsAh/vWNu3TWnzGSA5dixCdQCXw3uaCPF2X2pny+zcfUoBI4HXfEL9qJ5DEp/p8d5gPWWm1OTVy9VHE+kKkn7+msUKEugKngKMsrNZRSpXRhaZaFuwWVdUuCBg5NDNpQhMuYoWpCikTWYIYFF25LIBdSluQFJ6ou5h2Cb4Iphp6xGAo/D014QWz7KSuYtH+IWUXQ5VdDGoAAN9iWc0Ja6NYwhtNSSu9OR1FlAuov3mfrjrDq0HeIDdlgM6qg5a/pvgalOGyyH3jGIdsvjO/wAkf+SOG2W/3v8Akj/yQG4jCprhwq7HnWsXTMYMplJNCDgdOB3/ANowP8aH/q/5A/8AJFk7cb/e/wCQD/8AZWAa2jspUkiZLcoNd43HQ+cP2S29OK/xAMPi4fm8+MY6faAh/wB64IYgyAQRv/eQmm1pBvCaQd0r/wDSA9bZLVcdKheQe0n6jRQiltsRlkTJZdJqFDyOhGYjAmbevFzOr/7Arv8A4mMEk+0hSFJE5wrEGQG4/wASh3wHr/ZvZku1zkoKxLJqRmWNQjeQ9Dhvwj7PsfY0qTLEuWkBNaavi+rx+ZrNtb94lp9w3h1uiYJc4lplAMeUbqP2zbSl9UTJKrtL3RAu1HfN8YD6n7Xfs9SoGbIG8p03jdHlfZ72hm2CZdLqlE9ZB806HzjzY/bptP45P/JHrGJtL9oNqnqKl9CCcbsoD6wH6f2PtiXaJYmS1BST4HQjI7o0Hj8obG/aNbLKsqkzEBxUFAKTxBj1mzP2wbRmSrQszZCTKlhSAZSB0iukQkoqoF7ilroPcMB9A9ttk2czbiTcmEXm91zk+ROOkfP56FSVFJFHqCPuu+KWvbyrStcxdsly7yZinmplVKUoKRdlqV1TeIoSXTuLZtr28o2cldpllSELF0oQVdIJgTLli6olSFSyV3heSGZ8oDSKgReTh4p4+sUQplAgsRmKER4hHtNPSXCkg/LFj7VT9UD+X9YD36pkudRbJX8eAPzDL5hTUZxmWixzJKtPIjyIjJ9ntqqnquzZiZaXA6T92AgEKLqCiCQ4GGHFo1tlWtU2ShKrVKk3jUThLUEjo795F1QKQVdVic9aQF5NoC8KK+E58PSDImsGBI5keEZ1r2W0uZM/H2UqQFEISA67svpAB18SXSzGsYEv2pntig7ygE95EATYvtFJkWefKmWWXOXMKrsxQDy3lLlhnD0WtK6EYHNiAbe23KnpQJchMohSlEi7QKShIlpZI/dpKFKF5z1zvJzDHQAY6Cx0AKOMFjoDWtm30TLVKmdClMmWqSTKSEi8JYSFuQGdV1VWzjrBtmzIQhMyyiYQJt83mK1KUlUs3gHSEgEUxvGMqOgNHau1ZC1JMqzIQBecF6up09hQcpTRyaxfaHtAlcmXKRIloCUSgpTAqKpd51JPuhV6uJN0OaRlxxgNf/HpN+2//wAySm0BXRPVUglYWm6cKANQeDgkTt+zpEy7ZkuqWtCbwQQgrSgAuUkruqSouqvW4xhxIgCbUtEuZOmLlS+ilqUSmW73AcnhWDGIgBR0FjoAUdBY6AFHQWOgBR0FjoDVsXtAlBsgMpKpclSVTUsl5zTlTCFEjAoKUVfDSkOWL2lsyEgKsgc3L5TdTfuKnOB1WQFJmyg4BrJBILx5+OgH7NtWWhci7KAly1y5kx2UuaUMVOohgk9YBADAGt41gyduSwmcEoIM2YtVQhQShTEJSCOorEFQejXbtXyoiA1vaTbkq0N0VmRIabPX1AA6JqklCSwqUBKg+HWoBHbI27Klfh78hK+imlax1WnJIoF3gS4wFbre6C5OTHQHotm+10pN3pbHJmlK5Vbo7EsTLwdTutRmJ6xcNLSGoGxLTbUqkyZYQApF68steVeNE0A6qRUO5dSqswAIkwAYKg0joIj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QSERQUExQWFRUWGBgYGBgYGB0aGxgaFRgcGBwaGhoaHCYfGBojGRcYHy8gIycpLCwsFx4xNTAqNSYrLCkBCQoKBQUFDQUFDSkYEhgpKSkpKSkpKSkpKSkpKSkpKSkpKSkpKSkpKSkpKSkpKSkpKSkpKSkpKSkpKSkpKSkpKf/AABEIAMkA+wMBIgACEQEDEQH/xAAcAAACAwEBAQEAAAAAAAAAAAADBAECBQAGBwj/xABIEAABAgMFBAcGAwYDBwUBAAABAhEAAyEEEjFBUQVhcYETIjKRobHRBkJScsHwFGLhByMzgpLxFaOyFkNjk8LS01NzosPjJP/EABQBAQAAAAAAAAAAAAAAAAAAAAD/xAAUEQEAAAAAAAAAAAAAAAAAAAAA/9oADAMBAAIRAxEAPwDwyp4JYBgDhm+b6w5byB0aQaXHHEkg86Dk0J2aylSsH5h+RzHfGhtGYTcSa3EtiGANbr8fOAQoaPV8dOGsLSrP0sxhwGjYufMwxdLE60AOLHHlQiGrPL6OUVe8vqjhio+Q5mADPnDsp7KdaEnNR45bmgMxLZ0GJ0iTLbuLnT1+8ITtb0QObeXCAGSqcsJS7OwHg8bdjkplBkkGZgT8O4b9Tl4wKTZuhl0/iKHNII8CR4cYUdt0BpgwKfaggOrHIZn9N8KTNo3E1HWOG/eYXsdjXPUSeJJwA+ggLX5k9QAfckfeMasiyolYstenup4n3juwi6LqE3ZeGBUcVeg3d+kDgLzrSpTOSfIbgBQDhFZc0jOOKQzksNTCU3aIwQHOp+g9YDekzqZjf+sFlzHBdSX+ZPrHnJEqbNPvKP33RoS9hTM2HFSR5mA2rqiMsPiGXOGASa3cByMYf+BzsnPBQPkYqrZ89GShyMB6JExIDYEF3HfGgnayjTpFBxkTlHi/xM9PvK5184uNszhiAeQ+kB7a2rmKlgpmkK3gF95cGPOW3adol9tMpW/ox/0tCkv2nWMU+J+rwc+0ctabq0nz9IBX/aME9ezyz8pUn1gidoWdXakrT8qwfMCELRZ0KLoWljkSxHfTxiqbMtPukjdXyeA0/wALZVYLWn5kf9pMVVsCWezOlniSn/UBCstQMHBgIPsxN90hXyqB8jAF7KtEvJY7xDF5oINoLTgtQ4KMBnKnTxi54h/OIRtFScUJ7m8o1Jm2pvxBXzJSfo8DVtcEdaTLPIp8jAIDaSfgUDqFesHTtWlJswDn6wQ2yQe1KUPlUD5iOH4b/iDddH/dATNsovMAXJwFUqJL0LULeRxxjNtBZbjI1GQLEDv1zjZUo6wtOswV9TmNWGb/AGDAYqlKKnLkZHdoY1LYg9FKcpqFDTE4HTPvgcuzsQcQcKEBXA6/bmK2uaSbp7qkV+uEAoip4eDQTZllDqmKF4JDtqTgOZaImzhQAuGYkitDhwhyeq5JQAe2pRLZ3QABu7RMBnTlkkqNXPWOb7+AbhFJkwBJJD6b90FvVxO5vuo3QvPlX1hKRQUYa5+IgBWGwmaoqUWAqScAPugEaZtgHVSGQO8/mO/dllvm0LCB0ScE9veofQYDmc4WmSjlANJmPhAbTbgimKtNOPpCM+1lPVQamhI8h6wfZ2yLwvTCyfE8B9YAcuXMnqzOgGXpGnJsEuXj11aDsjic+XfBukYXUi6ndifmOfDCBiAMu0qIbBPwig7hAQYlYADqIA1P0GJhWZtQCiA+9X0GHe8BpWVZJwJ1YRoyrUoMym/nA8L0ebR000+8fvQQ7L2HNzDbiQPOA9EmfMV+b+lXkDB5syWW/doqKuG8iI82dhzk1uniKxwnT0UdTaGvgYD0y9kSCKoYn4VfQikBmeykg4LUk7wD4gxiJ2ysNeSD3j/SQPCG5XtAl3IUk8lBvCAPN9hSQ6JiFD5mPcWhC0eyVpl1uqA1HqI17PtdJoFjg7f6mh2VtpSC1QGoX+ogPHr6dOLnjXziBtM+9LHJx+keztW2isAG65pVKT3uHjDt1tCS02zoI+JBKfO8IDLG0JZ+JPj6RZwRRaTzY+LQZX4VZ9+W/wAQvDvSX8IGdgpV/DmoVuCmPcpjABmy1CrFtcu+F1qMGnbHny6socP0gK7RNHaF7iAYChMSkxH41OctuBI83i6Zspvf8IDWUGxTSnWGFRgS9D97otyi6iHpg7m97x1YYZdwd4hKglHzEuMSE4MDg3DxwgInyRQZ0JbADHHB+Hm8Zlrspo2ON3G7mztUM514xoJWCA2GVTEqH98/7bv7wGFKst5T4HdXwz47o09oy09GhLBwDlkdXw+90FnSk40BJAZqGgdhkr0q+MJ20G9wIBScqs/64QCcqW1XoHZwXfdri8MbNl3AuZoGT8ysDyqeUL2iapR1A8Nx8YfXKP4dLXarOf5dMeB3GAz1+Pix84XtCylIGCjocB9HhlFTo2PKK2Wy9JMdVBUncB+kBGztnBKekWHqyU/EfQfpFp01Si5x7m3AZCC2icSSQkMwyLoCXod1fGB3gznAZ/eMAWTNfGm/LnpC9o2sBSWHOp+g+phOZMVNN1IIS+GvGNKz2CXK/idZXwjL5j9B4QCtnsMyabynbMk0HMxqybFKlj/1D3JH1PhErn3gNMgMByyjmgCzLQohgWGiaDuEBUmJB3R0BMuaUlwWO6nlGjZ9sKwUb3zAK86xmKiAIDdC5anvS0vuJT6jwhc2GSvAqSd4cd4r4QhLtD9p3hjpRik8YC6vZ5+wpCn0VXuNfCFV7Pnyj7ye8PDaJjF3cPDdm2iQ4CiAeY7jSAx/8RmJooBTahj3hjBhthCgUrCgD/N5sY1hawodeWhW8dU+FPCKTtlyFfEjiAod4r4QGBNs6Sf3agoaE3T3FoWmIUhnSQN48njdmeyhP8NSV/Ka/wBJr4QjM2dPlfEN0AtZ7atPYWpPAkQ0nbEz3rqx+ZIJ7wxhYzSO3LB3gXT/APGnhHX5Z+JJ3hx3hj4QDP42WrtyRxQojwIPnEpl2fSYOQP1gKLNe7JSrgfoWPhEpknQ90AxeGkERMyNR94aQrdIww09PTygstYOf33PAXVLzT98Rkd8TLmPRq6emv6wWSjMlh/q4PlvNIopVXFNGLtlQ8KQBkMCp+0G6uG9zw01G5oVm2QHj4/e7wjumbGm/wBd8ECoDPFlunyOHjlwPI5QS2zsEGgpQ6mlSB4Q6oBWP9+MI2uSeOfA4vvHjxgE5s5KQEgk0YvpiGg6CEyHftqCeQDtz+kARZSo+Va8tR90jRnACT0ZAe89WfBusxoGbGAzQ5oMcjCtq6yriRTNszrDak3UucPd4/UAQbZdnuJM0irsl/i15Y90BNnlpki6O37x+B8hod+UAmS/Xg+sE6PMY+P6wNJamHl97oCqFkGG5c0HD79YEZTh/vlvgdxoBsGLQGXOyP36Qa7WAqUxDRcDKKNAQuJlTW+sQYqYBuVOD7iK8YMl8X4xnYQ7KnAp3jxgGpCmB74ZlFw+MKyOrvhlKiMNYAkok0wIrGxJtZArpQEuk8jQRmS01AJbfGilNLqiGGBGMAY2CTMT10C8TS7TwqIxNqbAkoNSpG8pdPel/IRtdOWoMK03Q0pImAgpDKbHWA8NN9mif4akrH5SD4YiACwTxR1ht5jb257OKldZOBwbERjJtc0UE2YP5jAVjkEBQLYePHWKk1iYAxn3j1qh3pjSndui8lWD9itWDltBlx9GhZ4sFQBTFGKcKjTMcPSOvRLwBgWCTi9WGmp04RMxbmtfBuAwhck5FvI8YlM3LA6feUB0yTmG+h46Hf5wpbNzMGcEZPidIfKtMNMYFOs94O2Hg+hz4QGVPWpSszu04aj9Y1zKJsyS6XSugarEVJ4lu6EUyGIBw8OWLHd3RpCcyWwSas7ktxwEAidB3Zned24QOZKB01Zjz3sIYmAbuR+sUFB574AIUabs8fBx3xxOve5OFOZ1gkQYBciCInMGx+kXuR3QkhxAXdw4rEEwJSgg1IG4n6CsUNul6q7sO8iAOR3xzxSXapZxUQfl/WDJQD2SFcD9DWAGTEEmCLQQaxS7ANSNokUOEacq0BTYVLNGCRB5FpuwHoEuGBow+xDAUVOoAAjI4GMuz2+9Q4GHbPOZJEBtdNeSHDEDKkXQlV0AFgQ7nGMqTPJADvv+kPypxYA9YHvBgGpMkKcFdGqFCB/7PyDUs8RMmXuIx4Qf8SBQlUB87UKxEMzEJSLo6xBNRxJbDSrtXdUwKbKYtSAo8cDERzwF454o8S8AQKiFB/pEPHXoAkk43i7YNn6QQzgamqQKZAEjBsRv+zAL0c7EVI547jAWUlwSKjDc/wBYEtX6jVvKLlX3xgZgKoUTmQHweuvd91iFRJERAViHiyjrlGdareTRHVHxGj8M+6sA1OtqUdqp+EY89IRm7UmL7PVGFPXGAJkZ3VK3nqjxqYNLnTcEXU8CkeJLwDNl9n5iwCeqDgVFgeD4w4jY8oUVM4sknzaEQi00JUvjeJ8QYIi0T04kncajxgHhsmQcJrfMhQ8Q4iyvZ1WKFBTZpN7yhNFsftJbekt4GnlDUqa7XVPx6qvNj3wAiJqKGoGRDjxiybUn3kkH8uHcfWH07RWKL640WK99FRxTJXiCg7usPXzgFEyweyoK3YH+k17niipbboZm7DJDoIUPyl24jEcxCxmTEUV1gMjXxxHIwEoWRnDsq14GvCEkWhB1Sd9R4VHcYJ0JZxUaio8MOcBrpUHBTT1h2TaiTeLODUCkYUq0F6w8ieynxeA1xaACVpJZ6iHDb0nMxh2C1kXswaEQQTd8BiX6uDdNQ/HygS0kFiGI8IaV1A4Dn4mon5fU8oWuvV+O7jADi3R76+HIxBU1GY+cQ8BIb6UwHF8w4/vSJXLINQ0TLnMXGOuvHXzixm0c55PhvdsHJ366QAiY54oVxwU8Bd4m6fv7pAukYtnj+o14xPSQBGyz0FWbfFCuORMAN5q+IfEj0rzgal6l3q+oOZD0P3SAtfjlTBiSANThCc+1XaCqtNOJyEZsxZWesSrQJFBz/SAet21JeCXXvwB5YmEwuYuqQ28D/qx8YGkK90JTvJBPmYKixLV76T/OPqYAknZExZ38R6w8n2Zmbq7x6wFHs5OZwkneK+MEly50vXgXI7jSAJ/hM6UXAUnQinlDcja8xNJiUrH5kh/6sYrZtrEULp3pw5pNDDyJiViqQveiiuafSAGJ0iZim4fvWneRFF7DJ7BvbsDTcaniIlWyUr/hqfcaHuwPKF7s2UWrTI4dxwgIebLpUjQhx3GLy7ak9oFO8VHdj4mGpe2XooclC8nv7ae8jdFl2SUsfAS9e0nkoDzEBWWCapILVdJqGzpUQym3khlpC+NFf1D6vGfO2StDKSaZKSad4iibeodtN7fgf15iA0F2CTM7KrhOSqD+rDvaE7RsebJqHGhDsRuOfKDSZqF9lVcgaK9DyPKGJVoWjsltU4g8Umh7oDLFuI7aX3ih8mPdzhuz2hJ7KuRofQ8jGhMVKmfxEXSfeRXvSfoeUJz/AGbvOZSgsbjXmk1gDyaKILg64RLNiTGUmZNlUNRoqvnhyaG07bS1UF9ymHik+cAl0oRUnF3N3WnkTXhHCa+cY20rdMD9TxMI2Dbd0qvJdgWS6scmIOWNdID1Ci4Y4eXpETCwB76YfesZdj2uVjsjvMaUlRVXAa/ePCAlJegrF5igkEdo5nINprxinShJYYGrcMi2GZbhFJjCr0136P8AWAjH7+34RAmDL79OEVVMipIJfPX11gLKU4Y4feGhii5jVy1yHH1ii5mX22sSnUlh599G4wBAp4parYhOJq2GfEthwxhG07RSOqknPCmOTnLlCQUs9lLcA57zWAYmT1KwRzIpxrSI/CLXioc1J9YtJ2FOmZKPeYcR7Gzj7tdHD92MB1n9mVKDultb6fWDJ9mF+6pKvlWk+RhdewbRJL3VJI4waVacpoL/ABAV56wBJcidJJHeD6Q/J20TRZb5usnuNRyMRJtC26qukRmDVuRqORjrsqZ/wzvqnkcuffAMTJUtYdSbv5k9ZFfFPjC07ZCki8g3h8SS4/SKfh1yS4wPcRxzEFl7QBU7qlq1BpzGnDugBi3nCYLw1wUOefN4bk2wkMkiYPhUKjhn3HlHTbQP98hwcJiG8RgeTcIFP2SWvSzeGo+oNRAXVJlTMDcOisP6vVoAuxzZJcON4wP0Iin4ou0wE7/e78+cOSrWUJdBCk/CagfMDgd478oAMnaLF3MtRxKcDxT98IbXaEKH71AI+OW3inD/AE8IoUSZoq0pR1Lp5HFPPvhWfYJkkuH4ioI8lCALM2JeF6SoLGgxHFOIhdNpmS6K6wFGUMOBxEdItQcF+jVqHbuFRy7o2VWlwBOSlYI7SSL39Qoo8a8IDPkWxCsDdOivX1aGEzCFVofvD1is3YaZlZKnON00V3Z8iYz70yVQ4fCcO7LlAbY2kTSYBMG+iv6hXveI/C2Y1PSjcAktzvB+6MyVbUK/IdDhyPr3w6lJzCuQpAY86zPQtXdyjOmbFS7xpKL0PJsR96Ryeq94AkGmlPM7t3KAUl7NAY4aaqHD6wyZrsBTIgjAH7xxfuNJkx971Pdwy5jKK9Nppj4QBCsAkVff9dQ/6xQzIGVPQ/24QNa2Af74wBMPR35CB9M+BiHcxWbNSkuSxarYngMuJbGAvNYDrOTkBiD9PvhGdarRePXVyTX9PEx1o2he7KHGTvTkPrA0mceyAOCQPFoCEzwOyh/mJPkwg8u3T/d6vBI9IF0Vp1X3mD2bbNolHrdYaLSFecAb/GbYGJmLLYPVm3EQWybcUD100zu9XHHdGnYvaHpAzIvfCpCAORADmLLmS10XLunVIw4g+sBEq3LIeUtx8Iy4pz41iVzkLfpAEn4k/VPp3QpO2apHXQXGqT9sYJKtSV0X1VfFkeIHmK8YDpmz1oZcsuHopOHPQ7jWOFsCqTAx+IfUZwYqmSy7niCCGO5mVX7xEWM6XM7YCFfEOyeIxTyccICqJi5dUEKScRig8R7p30MGR0U6n8NfwnsngrKuvfC0yzzJJpgeYI8iIhkzMOorTI8Dkd2EARcmZJLVbQ1BHA0g1lni8CgmWoYB2HAHIbjEWW3rQbiwCkYhT+GaVcKHfBlWFE2so1xuGig2mShw7hAMTZ0tZuzRdV8aQw5o/wCod0KWnZi5TKQXBwUkuDwIhcTFJ6qw4HeOBy4YQxZ7QqW6paryT2gQ4/mT9R3wC4mJVRTJVq1DxAwO8d0ObP6cKEuWCu8aIa8lW8eoI4w9ZdiG2hRkS1BaQ6ksSG/Kr6GvGFbBtG1WGbeQVJIoQQ4I0IMB6fan7MpnRdILiSzrTe7PBRYKH3XGPIT9mTpBIIbUHA8RHttoftH/ABVl6IIKJqj1wDQpFermXLU3Zx5yXtpTXVC+n4VZfKcU+W6AzZU9KqHqnQmh4E4c++HRbVdmanpA3vdocFY97iKT9mpm1lEvmg0VyyUOHcIzBNXLLKDgZHLhmIB6bshEz+Eet8Borl8XLuhD8HMTR1Bsqw1KnhfZx+E48vi890OS9ozG7auYB8SCYDHXNCaJqfi9MwMtfKAKmBg/dv0pjqMxHKxgal890BZc3fAlEY9+/ed++Kmj40rX7rA+kgLKXUjOOFeGGr7mzMUWhxXH3df0EDmzlGiMcHH00gLT51wM93xI3DPmYzlWtA90qO8t4D1jZsnsqpQC5ighJPaUWfhmo8AY0Z+xbNJuuFzSoXnDISASQMXJdtIDyqdtKT2ZaB/K/mYak+2doRgmX/y0+ketXZJCES1CRLN53dZJDYUF3jHTZVnUGMhDZl1A8ALxfnAZWy/2gkuJjgkEAjsudzOOUPTdp3gBMQmaDgoABRGoKQxY4kjkIyrb7PyV1ldVXwk+D61zAjNs1rXZ1XVBw9QfpmDvEBrWrZQIvSi4xI94cRpvEUs+0/dm8lZjjqN0MypgUL8slhv6yO7zwOcWnSkTe0yF/FS6Tv8AhJ1wO6AIJykMUqcHAiqSMWI+hixsyZooyFnAZK+XTh3PGchS5CilQcZpP3SG1i8L6S6QKviK5tgPCm+AGFrlulQdOaT5jQ74ubOGvJLp0zTx9RTyhpFqChdmVGS8SOPxDx8oBOsqpRCklwahQqCPvKA6y2oopinNBwL5jQjd+kMK2eiaCqU4NXQcQ2nxAajnAkMuqR1/hy4p14HxwhYqLu5d3fN9d0AVM49mYCQMDmOGo3RWbIKWUC4yUPuh3Q7LtqJouzWSvKYzA/OMvmHPWAz7OuSpiHGYxBH14iAYlbTSvqzw5ymAdYfMPe448YratmLlMtPZIdKhgRhQ56eEbfsLseyWif8AvlsQ12UrBZ+Z6gaY8Y+yzNkyZkvo1ISpGQZm4acoD5j7CftDlyAJM+WlAf8AiJS1fzgeY7o+g7S2LZ7Yi8Qk3g4mJYvvfMR472o/ZldBXJ6ydMx3Yx5Sw7ZtFjC5aVG4oEFJyfNPwq4eMAXa/s6lLrkqC0g9pOR3jEbtd8Y34pi0x/mz56jxhuXaFJ68tR46blD+4MXm9HO7TS16+4rj8J8OEAqsUBBcZEfdDuhg2sK6s0Xhkodscfi513xm2ixzZCjQjUHA+oi0m0JVTsnQ58CfIwBLXsSl+WbydRiOIxT9tCgtMwUNd5AJ7yIeRMKVUJSoYH7y3GGk24ZykE6uQ/IFhAYM0P8AQ/eIhaaGbfhvh6aipGYpzeAKkXnFGzfAbzpAJE1pygSwEl6PmMn14xef1XAL782hdCb2JADsTxgCIch8zT1P0j0WyNnolJStaby1lpaMiRipX5QWDZmmrZWyJImTEpoKgVwG/wCsP2yYV2gu6Ug3EjApSigByfM7yYC+3rWqZaCFEsjqJBoGGjYAkktoRDNqCejkGuCg97HrPSmT+cV2mhItBoVBV26FY9kZjNmPOB2qe+LGgDDBLab/ALrAEnT3SEl7tSATU7ycqYNyxeEjNwqaZ8Mm8KVqXisxT49/6xyjvOr7zn94wEqOmPcPvw4RSdKTNS0wHcr3hx1EQFNiRFxLfc2ej5b+EBhzJcyzLBGGRFQR6RsWS1omJKkhlN1k4tvSNPLxgilpKbiheBoQMQWxByP5c98Y1rsCpCgtBdJqlQf7BgNyXPCxcmVSwuqaqXy/MN2MLTJC5CrwwOBFQR9RE2K0pnhxSYMUj3uA1+xpDljngApWHQcXy3o37u9oASUBaXlgBqqTpvG6DybZcF1ryT2gc/l+E74VtNjVKUFoLpNQoZ/ruMXDLF5OI7SfqN27KANabCCOklElPik6EZcc8oGFCZRTBeuSuOh398Us1oUhTp4EYgjQjMf3h+bs3pkGbKSer20s90nQ5iARs+z5kxYloQVLJYJGLx9Q2F+zcfh7k9ZKixDVEvcNQc8qUjx/sd7VfhJv71AKVMkqbrJG45jUbo+0bN2giagLQQpKg4IwLwHxz2h9hJtlU9SMlDDHwOEei9j/ANoykNKtZLYJmZ8F68cdY+mz7OmYkpWAQcQY+c+137Pyl5kkXk4kZj9N8B9GkzwoAggghwQaEag5x869sbRZlT1ouhLUK0162d5OmTjTOPP7B9rJ9iJQetLr1T7pOBHpnGZap6lG8S94kvkXzgB2+wKkqvJwOBBcKH1ELy7UlVD1VeB9IakW5SHDXknFBwO8aHePGKWrZiZgKpRNKlJ7SfUbxzaAtJtpAuLF5A904j5T7p8N0Btex0rBVKN4DEYKTxGm8UhEWgp6qwSNcxw3bj4Q2hZDKQo8Q4IP0MAnLtRR1VgkZHMeo3Q4iYghwtPe3hDMyYibSYAlXxgdU/MB2eIDbhjC3+zczIEjIioPAjEQAFWYlJUaNgddzZjflC9qW9AGSMvqTmYzLLtebORNmLnS0FD3UFCXWwJuoF8VGLMA2BKmSWZaz01kQuchKZ6UmYp5bSVlagQpiWASlKqsesKiABPs7+kJoR2k668GaHVWhCrOuameAbqlJQoIdxNCEylAMStUsmZeAusGyJGAdszDjd/pgPRbKkMsAh/vWNu3TWnzGSA5dixCdQCXw3uaCPF2X2pny+zcfUoBI4HXfEL9qJ5DEp/p8d5gPWWm1OTVy9VHE+kKkn7+msUKEugKngKMsrNZRSpXRhaZaFuwWVdUuCBg5NDNpQhMuYoWpCikTWYIYFF25LIBdSluQFJ6ou5h2Cb4Iphp6xGAo/D014QWz7KSuYtH+IWUXQ5VdDGoAAN9iWc0Ja6NYwhtNSSu9OR1FlAuov3mfrjrDq0HeIDdlgM6qg5a/pvgalOGyyH3jGIdsvjO/wAkf+SOG2W/3v8Akj/yQG4jCprhwq7HnWsXTMYMplJNCDgdOB3/ANowP8aH/q/5A/8AJFk7cb/e/wCQD/8AZWAa2jspUkiZLcoNd43HQ+cP2S29OK/xAMPi4fm8+MY6faAh/wB64IYgyAQRv/eQmm1pBvCaQd0r/wDSA9bZLVcdKheQe0n6jRQiltsRlkTJZdJqFDyOhGYjAmbevFzOr/7Arv8A4mMEk+0hSFJE5wrEGQG4/wASh3wHr/ZvZku1zkoKxLJqRmWNQjeQ9Dhvwj7PsfY0qTLEuWkBNaavi+rx+ZrNtb94lp9w3h1uiYJc4lplAMeUbqP2zbSl9UTJKrtL3RAu1HfN8YD6n7Xfs9SoGbIG8p03jdHlfZ72hm2CZdLqlE9ZB806HzjzY/bptP45P/JHrGJtL9oNqnqKl9CCcbsoD6wH6f2PtiXaJYmS1BST4HQjI7o0Hj8obG/aNbLKsqkzEBxUFAKTxBj1mzP2wbRmSrQszZCTKlhSAZSB0iukQkoqoF7ilroPcMB9A9ttk2czbiTcmEXm91zk+ROOkfP56FSVFJFHqCPuu+KWvbyrStcxdsly7yZinmplVKUoKRdlqV1TeIoSXTuLZtr28o2cldpllSELF0oQVdIJgTLli6olSFSyV3heSGZ8oDSKgReTh4p4+sUQplAgsRmKER4hHtNPSXCkg/LFj7VT9UD+X9YD36pkudRbJX8eAPzDL5hTUZxmWixzJKtPIjyIjJ9ntqqnquzZiZaXA6T92AgEKLqCiCQ4GGHFo1tlWtU2ShKrVKk3jUThLUEjo795F1QKQVdVic9aQF5NoC8KK+E58PSDImsGBI5keEZ1r2W0uZM/H2UqQFEISA67svpAB18SXSzGsYEv2pntig7ygE95EATYvtFJkWefKmWWXOXMKrsxQDy3lLlhnD0WtK6EYHNiAbe23KnpQJchMohSlEi7QKShIlpZI/dpKFKF5z1zvJzDHQAY6Cx0AKOMFjoDWtm30TLVKmdClMmWqSTKSEi8JYSFuQGdV1VWzjrBtmzIQhMyyiYQJt83mK1KUlUs3gHSEgEUxvGMqOgNHau1ZC1JMqzIQBecF6up09hQcpTRyaxfaHtAlcmXKRIloCUSgpTAqKpd51JPuhV6uJN0OaRlxxgNf/HpN+2//wAySm0BXRPVUglYWm6cKANQeDgkTt+zpEy7ZkuqWtCbwQQgrSgAuUkruqSouqvW4xhxIgCbUtEuZOmLlS+ilqUSmW73AcnhWDGIgBR0FjoAUdBY6AFHQWOgBR0FjoDVsXtAlBsgMpKpclSVTUsl5zTlTCFEjAoKUVfDSkOWL2lsyEgKsgc3L5TdTfuKnOB1WQFJmyg4BrJBILx5+OgH7NtWWhci7KAly1y5kx2UuaUMVOohgk9YBADAGt41gyduSwmcEoIM2YtVQhQShTEJSCOorEFQejXbtXyoiA1vaTbkq0N0VmRIabPX1AA6JqklCSwqUBKg+HWoBHbI27Klfh78hK+imlax1WnJIoF3gS4wFbre6C5OTHQHotm+10pN3pbHJmlK5Vbo7EsTLwdTutRmJ6xcNLSGoGxLTbUqkyZYQApF68steVeNE0A6qRUO5dSqswAIkwAYKg0joIj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hMSERUUExQWFRUWFxgYGBgYGBoYHBgaGx0YHBcaHx4YHCYgFxskGhgcHy8gJCcpLCwsGB4xNTAqNSYrLCkBCQoKDgwOGg8PGiwkHyQsLCwsLCwsLCwsLCwsLCwsLDQsLCwsLCwsLCwsLCwsLCwsLCwsLCwsLCwsLCwsLCwsLP/AABEIANkA6AMBIgACEQEDEQH/xAAbAAABBQEBAAAAAAAAAAAAAAAGAgMEBQcBAP/EAEgQAAECAwYCBgYIAwcEAgMAAAECEQADIQQFBhIxQVFhEyJxgZGxMkKhwdHwByMkM1JicuEUNJIWQ3OCorLxU2PC0mTDFTVE/8QAGQEAAgMBAAAAAAAAAAAAAAAAAAECAwQF/8QAJhEAAgEEAQQDAQEBAQAAAAAAAAECAxEhMRIEE0FRMmFxIvChkf/aAAwDAQACEQMRAD8A0W/rcZUpS01IAptqOFWrtAR/aa1O/Sq17oLcXAfwy9tB7RGf76UBp4+2OP0kFJO6Nzdi1/tHaCfvlB+/xYe6OLxRalUTML9x90UF6X1LkllqIJOmsNSsS2ctlmHrcQzH4Rt7MPRHkEhxPaR/eqrqGDj2Qr+09q0E1R7h37aRVyp+cdVy4aiXDcHaFTAzPmHIgj5ER4Ur6Q8locV2lj9Ya8hCTi2069J3BKfhFaVCjEOdt99oUmTUgA+BhOnSXhDLJeKrSGPSa/lT46d3dHji21aZ/wDSkt7IqpkkJFT4D5aPSJiFHqnNyHtpD7dL0hFuvFVpZzMH9I+EdViy1U6/L0U/DyirNn1PWbsMJmqSKqqNOx9NIXCk/CDJcJxhaQ4zhTChyge6ohtOLrSAOuP6RFYUAvU+Zfu7I50LgVoX+eUDhS1ZArluMX2qjKfZsg4001hKMYWkEPM4v1UvyioSQB6QhaJYU2pfTqnWG6dPdkBaDF1qaik6/hTHUYvtDh5iRUOcopx2irVLZy7DmDDCChQJChTuhKnS9IMl2cW2lz10nnlFfEUjhxfaXqoV/KPeIqaNrR+Edo7OB3Qdul6QZLVGMrS/pJb9IhScX2klsyR2pFOWkVM2cgKKQamlK1OopprpHUSw769x4fPhA6dL0gLNWMrSSesO5I98KGL7VqFp/pDNxipGQDVi+423eEIWCQAXP5RXsLbUg7dP0MuP7Y2pqqTWnojlX54x4YttZ1UkDjkEVRlgsAXpz74b6ZLNmoH5itIXbp+kBbnGNpb00vX1R2R3+11pHrAON0DuiqlyUlLvodav2N3iOBSW1avD5aB06XpBktk4wtP4gaj1Rp3CPRTTcqdSBXj749Eu1T9CyH+LB9nmVbTzEAK0glkjmK7b/PKD3Fh+zTKj0Ru241gEBDMUnhroH8BrGXoniX6EvBn2Mvv2d2SPfFImCbFVkCrQRwSlj4wNzJRSWIjqRkngonF3ubT9D2IUdB/DzW9I5FEacieDmkGOIsPpnJIZljRXz5Ri+DldQ8X1jWcJ4kC0iTOLaBCz7EnlwMc3qKGeUCyEsAZMsipc3KQywRp7CI0nD18ptKClQAmpFXA63Pt4xCxHcHSAkUmJ0OnyDATZ7ZMs8wkUUk+BHz7YUJKuuMtok15QU4sw9mBmIHXGoHrcoGbst5kLlzEAAhy+xehBG37iNDuy9EWuVnTRQotPA8RygSxRcfREzEB07jhX0uXOK6M3Tl2568Df9ZDSTNlz5QmoAIVqNwdx2wA4ouLopmdI6iiyhsD8DD+FsQ/w6+s5lroocOCh2QZ3lYkzEZWCkKDjmDwMKpF0Z846Es4YEYVvxMiZlUxlrYKHCvpMYN7fYEKBTlBBFKUL6+IjOLyshkzinQEMNnH7H2wZYPvfpZfQLPXRVB/EnhzI8osrxVSPOIL+WBF83cZM3IR1fVLbftpBfgS8EsqzKDM6kFt26ye3eH8UXR0iCU+mlynnxHfATY5y0LQsEhQLjtESpTVaHF7QSjk0C/7pE6UpLAHbtHo/POM3/hGJSwBHpbVG3sjWbNaBPlCaNx1hwI9IeMAWKruMuZnA6q6Hg40Ph5RT08nTnwfkfyVwsw3NTPsqXSnNL6qqDQeifDyioxpdgMvpEoAKS5arjd4gYRvUSpwzK6qyEEHnorhQt4wZ3lZEkKSdK+3ziNdOnUU0EfRltjUELTMGqVA6cKxqzy5iErSlJEwPoN/gXjL7XYzLWpJcgFhy/CfCDTBNuK5KpRNUVH6Vel4HzjR1EVUp8kRWGD2MLClM0KAYKBB4U+fZDeFZgl2tCiOqpRQ5A0VT3iCLF9355BIBJSy/DX3wDyVGhGoLg8IOmlyp8fQ5K7NUtlmAd0p8BGYXrYgietLetm7jX36Rp8u0dLKlzPxpBPv9ogGxpZcs1KtMyTXs/aM9B8KtiTzEsPo+yPNlkB1JCg4r1S3kYvL2sqejWMqaggFhwaBDBlpyWqXwU6P6h8Wg6tm44e+Dq1adxRMoloFRz398eh61yAmbMTsFqHc9I9HThK8Uyto0DFaHs630YPTmNoz4HTb5oY0LFrfw8xzw8HHc8ACKDUEas1eXZrGLotMtYG4jtIFrruhNYi2myBY8jCMZj7T/AJExFuy8srJXpseH7RulF/JFfJXswpwtZiiWQoNWh4jl7YvZKVAumrV7G7dYJriw2mfd8tgApiQoc3rA7a7IqVMKFOG8C24iilXVRtPY+NtB1h7EaZjSJp659BXHgknjw8IZxXh0r6yR10/6hAZKLKzK4jfny84OcL4j/iEdFNLTBRKj644H83nFNai0+cNjTt+Afc17TLPMzpoUvmSdxuDGiiZLtUjpEVChUHY7iBDFlwqSvOE1VQHZX5T+FXDjEHDd/Ks6/wAhLLTxHZsRBJKtH7C1ndHr8uY2dQHqEsk1OU1cRd4PxD//ADTDT+7Udj+HsO0Xl53cm0SXlkKSsOl9DyPAvGZ5FSpikF0qSWIIqOH/ACIKTc48J7B28GgYluTpUmnWTVPaPcdIBbBOmS5mZNFSy54pZteW3fB/hu9xapWVR+tQGP5hsrmeMDOKLsIXmAZQ9IV6yfxAjUbHhEKTdKXB6Y73X2GVitiLRKE1IFaLTwVv8YCMVXX0MzMkMlWuuvwMewrf3QTAFOZa2SscOCm5fGC3Ed3BctVMyWckbDUKHFuUKcHSqcoiTVrMHcE350czoVn6uZQV0Vsew6eEEt+3cmYhSCPnYxm0xBQogmqVbb8CDvGkXLbxarP1iQtLJWdxwV88DE+ogpJTiO/EzjoyFFJHWBPJm840q4rf09nSp3WhkrfcjQntEBeKLApEwK9YMlYGh/CsciPbTaHsEXp0U/Ko9SZ1T2+qfHzicl3qd3sT9olYvshDTAKEsptWqxfv9oiuwxeHQ2mWSrqklJrsqnnXugvxJYSZZHqqOUvsT6J7Hp2tGcLBSohVFAsR2RHpr8eD/wB/mDs8mq22zPmB3cRllrs/RTFoqGUW7No064ZotNmluesOqo7gjQ+DQHY1u8onJUd3ST2aRChF05508Be+AgwbbuksxQweWza6H9wT3xBxnZSqUCPVUFeYI8PKIWBbYEWgJ2mJKO/VPl7YJL6sRUgoIopKmNNdx74jXi41OS/QTSwzO7DackxCvwqB8C8arazm0qFMR2GojIkkinjGm2O2vYpM1R0CQo66KyfCLeqhySYJgJiOzEWmYz1Y+wP7fOPROxhI+vSa1BHgf3jkXdPK9NA9hNiytnX2J8xw3gCSopSRmao79PZv3QdYrS9mWH1Cde0Rn06UQC0UdFp/pOXgE8Sygq1KGoypgetFkKDy4xc4itWS1V0ypeFJSFp4gxulJxf0VcVL9NF+ijFnR2ZMmeCZWZQSr8J1I5iumzwdX1cKJ8tnFQ6VD3GMtui5ZkqyoVqhRJFPRc78qawU4YxYZP1czrSt/wAvMfCMdSnGp/UNjV4lNarIuUsomp4F9HApQwzKNSQ7jTbTeNJvi6JVolOGUCCUqHs74zG8vqDMdyEFidiQInQq8/4lsbXlBUcZLMoIWhM0ZQFEn0hTVqP86wMWsEOsVR6wckp5/mTpXXjxgHn4gnKUSFZQToIn2fEs0Bt+Op9sXKlGLuhJmh4exUuQkpouWQ+UlmPEQq9r5lWphMl5FDSYkuU9oI6yeR7oEbmnKm9RDpJOmw58hBdLwXaWDqD61L90UzlSjK72SSKu77yXInO7TElwU1CxxHEcRBFb8XJnJyqkkE1BSqqToSHHDbeI0zB04sFAU0IOh5QyjDk4ZsxGYbP4EcQYhKrSnsFEqLQopmAFgk+iRoQNq6EcDpzgluXGapUsS1pzlPoqdmTwNKwzLwzPKWISpBqzjXY8iIjIw3aAopLcU6VHztA61OSsPiNX9OSoJmyxlS/WTrkd2alUPp+EltCITh++VWaZmAzJIZSdHBiQi4rSFMwNC4LMRuDyj0zD08KSAlg1AW/p5t7RDVamlx8BxJd734i1AIyFCg4CiaF/VNNCd9ix4wN2U1UFuhSSxDVCuB+MXU24bQCzDizDziXabinqBWpA6QABxXMkaP8AmA9kRhVpQxFg4k2RjBK0JlTUEhSQhS31GmbkRr2xQ4lkCXaSkEFRSk5tlPXNyffvh7+z08AAt1qghtIftdwWhSQSkOgUJL9Xcd2o74I1KUXdA0N4cxIbLmTlzJU1BRiN/CLHFt4ibJRNydVZDFx1FpdwaVdPvimFw2oAnLm8G7aROsl2WhUpUtaQUE5k/lUNG7Q48Ik6tJicfJSWW0qStC3DpII7ju0HUrEqbQhYEsgoHSgEjrZfSHbleBefh2flBAYcQQYesVzWuXMC0pBSNU0qD6Q7w8N1qTd2RlBtYKSeUqWpaQQlRKgDwPMaxdXdfoTZVWcoKs2bKoHRw4/1B6Q0rDc9GYIDpBbUabexoXYrktKVpWA+UhQZtiDClVpOPFkrXIl73/8AxKZZCFIUHJqDr3co9FjaMMzc6ylLupR1G5d49BCrSguKY7Xyy4xaoGyzGGyfMeEAiqMW2FG84PsVLayrpmoKd4jPnYa7acP3iPRfFhIBMZAm0k/lT5RWWG3KlmlRuIIL9D2lT/hTFNartaqfCN/JfFlLi9o37AZlz7ullJChUKG6TVwRFTfmFVSjnlh07p4fEcoEPo6vaZZ0Z0KarEHQ8iN4167L5l2pHVITMbrINfDiI506UqUuUCfK6yBtwYhNmJTVUtVcp93A84HMaLSoWhaD1VdYPrqKU74M8SYUH3kv0jql9eznAHiJJ6GY6ctG0aoIeL6MozfJYYwMkSonykRFkRMlmJSd2SSwGf0eIBtDNsY1IIVL0qjhqU9nEcoy/wCjxLWgdkawgtSOZV+buSZwTHqKvo0NWmyBQ4KGh3/fmIQqUpNUj9SePMcD5w9Z5gUHHgfmhijTAhyZhSW0OpGxHEcREvIlQAPjuD7oVNkBWrhqgjbnEQBQNddSNlcxz5QljIbHVpdgRUb8e3hHE9bqrHzxh6VMCk6dr++ETkO3sPDt+MOyeVsLnFynYKr+FXHl2x5CmVlV3GPSZnqL1+WMLUjZXceP7wWvlBrB2fZQR2Vp5j3wzZ5hdla7HjHRNVLLFynY8Idn2cKFPZtw7olbkrrYtbOqkhIp6J24cuzhEWYro1BvROohyTNbqqq/tEOTZb6+PL4wmlJXQ9YZ6WgMadU6dp1HvEMSJpT1D3dkR03kiWso6RwfYdvbEDEV8mR1VIZYqDx8NofG65JfoL0XypTntofcfMeEMWRRqn8JMUuFcTrmzCiiqHMBsOIgWvjFE2XMV1jukjhXzifbbSfkS3Y0lagkZiQAfdQ+6PRmqsSKXZSlnZYOY1LKB37U6R6G6LeRqwZ4sQf4aZ3N4jwgAWSRUAd3GD/FkwizrIoaMe0jvjPQWEbei0yMnoCMU2gotZI0yp76R2x2lMwU14QjFskqtKmqyU+UUklZSXFCI3ygpL7KeTjL6NvuXCiZlhQuWyZhdydFVOo98QAVyJm6VDuI4EHbui2+jLF8uZZUyprImJdIUfRVWj8DBTfNwInJIUkPsRq/ERy+5OjJqeUW3UiBdmIkWmWZVoOVZDBYLOdj+VQPdGc41lLlqtCJjZmBChosUqOB4jaLy9rmmSDpmS9FN8sYob8CVSJnSVatNQXAccf2jXSjFvnDQtYBCQaRMlxEShufPjEmXBIkg6+jkvaP8saulTxjeBJKlT+qWIHjGvWOdmDGhGscut8yQ/MFWhlcirpICh4Ht+ML6djxhTB4r+xCZczNrQ7j52jy5eant+dI9MS4rqNDCkuBX5+BhpXygIxkF3dlcdldvOFon5iQQxAr88IlKILHxhmdZwqu+x4cjDa9Cv7ELs7j5cfEQiVaCBlWOw8fhCRa+jPXPIGF2spVKUtHXy+qNR+0OMeXx2DxseVZ3DPQ+2Iip4lVJ6rVB4QMzMXFJArlBY8SPc3GGsXWdaAmaJmeWsOgn2jtiXBv+o4HrDLXE98ploSUKCkqFF8DwfYxDubEgVJXLmF+kcJVqy26o7yAIG7HOE4GS75x1eAWPR8dO8RSWdRCsqzoTpRjFqjZ8kDWLMsDeq0zA7MPnxi4xPblWizS5+vR9RbcDVKvMeHGKO/rGohM/ZRyqb8YAc/5gc3bmjlz28qSuSSGWkprpX0T3KAMTSUdaB5yNYdvo2eeibTVlDZjrFt9IklBtHSIIKJqQtxo5ofaDAiQQWIY84v72tpmWSRmYlGaW+7OFJ7tR4xY8CazcjXDOBSqQollFJFH0Ic9wePRWyphzpIJAfzoY5FbjcRruMf5eY3AeY4QA5dNzrp4/wDMHmLB9nmUZ8u/MUgC6NxsG1+XrFnRak/slLwCV+t/FqDv1UeXOK+0XeF10Mcxasi1FqMlPlCbDewLBdDx2/aNsoyX9Ir5L4sKMO2OZJkgqBAUaFqHgxg7uPGKpXUmPMl6V9JPZy5GLLCt2JmWCUlQBSoPtzY/vFPfGFVynMt1prTU/vGFV4z/AJqIlx9BdbJabRK6SUUzGrl/FxQR6qm0fcRk+KVJyT8no7Aiuzg8wdYubsvSZIOdCiKM2x5KBiuxgg2hE2clITMI+sSnRQp1h+Yb8QX2MX0qXCV1oV8AbZUkhtvKJHRtDVjWwEWIQFBvA/O0KUs2J2Cb6NU/aT+mNQtEsg5wXbURlOBZ3R2moOjdkbAhYIHBo51b5jY2ghQBFYcU/dERf1Z/IT4H4RNls3bFN7sNCFKNYVKmUjxUdYbnTgkOSAOO0NPjkTVx4I34xW3nfqZGVmJJqDwirvvF6ZaB0ZBJ9YbQP2+8JVtSMh6O0jZ2TN7Nkq5aGNFNc3eLsxPGwjxDZemk9NZySgVUjUp490BVgxTNs8zqdhSagjhEi47+m2abUEFJZaTuNwRC8UWCXPJtNnBCQ3SJHqKO/wCk8eMaLRvyWGRSaw9EG9bP0ienkvkUWI3lq3QeW4O4hdmtK1gSlq+rUz/kOgWOQ35RJw1fKLOpXSJzS5gyrTSraHtEO2m7QiYFo+slLJKCHqnh27RBuyuiXmxUiyLs89UqYnQ7bjYg7g6vCcQlCymcgMogCYNs41UP1Cva8Fl1WqXaUqlkgTZYPQk6kbyzx5RXWC1WXMgTgSFApmBqAFwD2g1h+U/DC/8A6QLvtYmWSbLPWdIpwUC6FDyPIwN2CcEzE5qdYP2Qa3LZ7LJXOlTQfWyrD0SRQ01cNrSoiFijC8tMpM+SvM5IUKUUKvycVbjCXlBcg4su0pJIIICgoNwWAX8QYjy1Sl2dQKSCFIOumoUfa8SbzlzlolzFsXSwA1y0dxwdjEG7bE6ylTh0rGtDTq+33QlJcQ+iFYgCvLpVqx6PTLI8x0uEZtzUDnHoJP7A1jFy/s0zuZ2eqhAKE5WOjuG/5DNBxjID+HWxrR9nGYa8oAX5xb0Xxf6OQE4os+e0rrVk+UUSpSkmogpvsAWtQcVSlvCEKsYUGIja6vB2ZU6alkK/o6xbNs8gIfPLf0FbVrlOo8o1K67xk2kEyyArdBoR8e0RmWH8L/ZwuUcyncp3Hu0hZnqQoEBSFA6ihB8xGWUadZu2ySTQaYjw9LV1j9XVs2z0Azcid4zrEMtUqXNALKSWcHmGg4u7GgUky7QMwIylQD0/MnRUBGM05emEpRmSSQx1bRgTuNgTWkFCE6b4vQ3oHBKzJzpH6h+En3H9uEPSFtDV2z8hBZwQxSdFDcGJ1tsQSykl5aw6T5pLesN+46GCRJYCXBMwCc5DpbrcQOPMCNLsispymo1SeIjNfo5tSU2jrHUNGlzJTBh6Oqfy8v0+Uc6qryYyQuW7g6bw1Z1FCshLjYw7ZZzpZXpDX54Ry3JBQSdg9Nm4RX9gQr2vZNnSVKryfXsgBvvFi5ppQHbYRFxDiRU1SknsbXTSKSwkVzPF8Kd1dg3YeXMVXN3PDKlFqaiOWiYVFhptDlld3qeMX6IOV3YuLvvdNpQZc6s1mlzN/wBKj6wbQ6iK5Nrn2VZykhqHcKG4I3HIwq3Xf0SkqSCEqqDz3iwtc1E2y5iOulbFXrEN5DnC55uKzeAhue4LPbJAUB0SiSEspxm3SXNOQ7eEDt23suzqVKmOUZv6FD1hv28RHMI3lMlzhLChkmdVTlkkduxibj2R0awkZVN6yQyqn1uY4wSkk7WI2fsbvWwqYWiWnKlusRQZhqRx1d4etU+TNspmhLTQQFkaE/i5Pr2g8orbvv8AV0K5KScpTVJ0LircC8VFhvPolFJDg0y7KHA/NIjxbViyxd3NfgKQpfWVJIB/PKJ0PNJPgeUPzb3TPnrlDqonJ+qejLH3enH0T+qAyfMXJmAjQ1HAg/tQw/eJ6qVS8zUKTw4hxwMWumuXIjd6CDDmIOhny1ThmQHlqHAKofD3RXzZ5TaVJIZln/Kxitts4r+sA9MZjwCvW9te+FWm2FZTMJdSkgK/UkZFeQPfEuOGgJ+LSiXPUiQt5RCVpf8AMkK98eiBeNpzokk+qgy/6VFv9KhHIlgVmbFjFTWaZsaDj6w+XgCCAWzK+Q/GD3GDGzLqKkeYgDIDVrSje+I9Fp/pOXgAMZKe0nklPlEW777Wih6yeB17jFpiCzpXaVvwTUbUEU0+61J06w9sdBuD/mRS1JO6Nu+jTopkozETASqmRVCDvQ0VTcPBLe+HkTnzJGbY6Hx2jHcITSmUCHBB14dnAwf3bjdaVNOHSID60VyrorvjnVOlad4MtjJvZX3lhiZKU4dUvlqO2Bu+ZpEmY2unF6ih4xqotCLQjPZ1gqAqhVH/ACng/wCIPGXYsnObQCCggjqKYEei9PfvFlCpNvjMbsDSZdKD9ot7ntSQ8qbWUvXihXqrHMbjcOOEQLKp2+XiVMspACxVJLPwPA8/OE3klYLsGXSUWlSFgFkuCKgg1CgdwRUGNCs5IVkO2nMQDfR7bSs9GQ5QDkO4STVHY9RwL8Y0C0S8wBTRQ9Exgqr+uQXGrTZSDmTUjblwhi8rx6OzqmAabRIlTSoEaKGvI8YoMYzckgqys9FDgeUQeXdAjObfLzzc7VCnaHE2FyVBgCe8Q8izF0lJBBD98SZFkIymY+UxrTxgg2RZtgJSVHUeEQ7FeQSpnS29RWNGstwS5lnnKLsJaiP6TAFbsIWKTJE2aqYOqk+kKkgFgGiynR5rJB1FF5R6/r76dhmCsrAFxQCJN22OX0ZJmpAIqcwoeDGB+RZrtW4SLQWrUpHm0d/hruBbJaSToxSad0WvpLq3ISrL0IN49Gt0qFDxiwtd5qmIzlZI4msV2e6vwWjxETbsva7kdQJn5VUIUQRXyix9MiPd+iCghTqTt6QG3McvKEqV0oJTVaQ5bcce3zgzs+ErNIWVhKlSmcqSvR9HGjM8IOE7JLmdPLzmWASWJSQezdOukPtK4u8gLkzDPHQiq6mW1S7OU9hbuPfCrsmGYnoD6RJy8Qv4FmPYDBt/ZmzJnC1SQsBBKzlLEKFQRxFCe8wu97gsy54tiUKSKqmBKspSujKSx0JrTeJdtaF30At0yyrpJLfWAKUkHV0jrJ7Sl/AQiwDPImtrKIW35SQlR8SmNCvC6JKpybaEFJQQVsQ7+qpgWY798My8KWeXaCcpa0AhDKYZVp6zh21OnKDghqrdABZp2azzWNZakrb8pdKj45Y7B3ceFbOkzJQQrpFIXKUczpJ146OBWPQ+KBVPQZYuP2aZTTLTvEAsyiQAQe4f8we4t/l18S3ICojP1Mkbv7G/5jH0Wn+mmXgDMQ2lKLWp9ClNe4R2SoKDggjlEDF5e0q7E+QiqkT1JLpLGN8qXLKKe5xdjfcO4dlTrFKJT1mdwGP798RLxwtMl+iBMFS+iv3/AHiLgDH2WypROQCE0zJ1bmDQ9zQe2S2ypwzSlhQrTcdxrHKfdottFqaZmiZxQTUpUC4oQocnoRFdiJXTS1LmElQAdepNQGPERpN/XbKNZqAElhnAbKds3APvpxjNMTyOjTOQHZLAeKT7410ayqOzWbBxKmTQABtNYl2G1FBLjMhVFp/EPcRqDtFbY5lB8tE1KGimSsyewywhd5RPCpZKkKSSk8RuDwUNx7iI0OVPfxryPwMZ/wDRxPPSqTXKQ/fx8PGD6fIKVZk944xkniTfjyJirRZz6SSyvmkUuK54mSAkiqXU3Iaj3+MEiyCAoGh9nEQH4ys5BRNQ/A8Ii06crCTuAcicETAKZT7O2Caw2fMttQaAaivbFLOu0KXmSdSFBPIu/gaQb3DJlCWAoKzjQltIvvd2RFhBddkKLLMQQ3VWO0MYxHG3WtFlQfR6OXR6VIB9kbupYEiaQGORXf1TGDYyL2qyf4cnzEdOlpWMsvkWKroklakS7IF5WJIZg7sOsocIWm4gC4sPgUf+8XlzAdPP7Jf/AJxOu+0mYkksGWtNOCVFIPsi25nuCf8A+C/+CP8AR/7Q/JuAFvsSQ3Eor7YLSDHg8A73K0TpgLCysOAWkBvGOKnzdBZQBo2dIpw1i0BjxPOECRWmbNHo2ZIHALSKdxhJmzg7WZIBDemliOEWYVzhSDxMIkkVnTTg7WdABDFlpqDqNIV0k0mX9QlhX0wcuxanDhFgpdTWEiYHDt8YRLFyvnLnZiUyJepZRWATwOnCPRPKg+vlHoYyyxa5sy+By8adYVgDQNXoKUg9xgr7Ourej31DQBlT6JZ3rr2D54xh6Jfy/wBN0gKvqW9pW42T5RXzLoB9GkSsRW4ptayzuEvtsI5Zbxlq3Y8/jGuXKOUV/wAvDC3DtwzZdmC1IJBfKU133bSkWSZ2ViCQW2NadnbBzhGzhVhk6EZaN86w5eGGZMx3SxI9IUL7aaxgXVtN80SUV4B2y4xmoSBMack0OZn5hxrT8Q3gUxNKC0TTJBQhRDJUXbSgJ57QUXjhBaT1FBXI0LQJYgkqTJmpUCClnftEaKUqUneGxtOxRWZDCsXV3T0EZJnoHRQ1QeI4jiPfFNZ5mj1HtiYlLVFRx+PCK5bJhvg2zKk2gpUHDPmTUEbKHERoQUFtlbXeAH6PLYVKKDUJql/VfUdh4cYOlyilWZIY7iMU7qTa0ITbrKpBdB5kbP8AD4wM4tvhCpYCdXqk6g7+2Ca3XoyMwHo6jfl2xnN7zDOClhs4JLDcb94hcYyeNCWrsipmqUFB+smo/T6w7gx7jBNdlpAAyDUDdyD4wF3baSJya6nf3+UG91XEpDrSWSkZtNU7V47doMWOPoVwlkzFCzzgpz1VgFqeiYxTGKvtNkP/AGpPmI2uZNCrPMKS5EtdNiMpjE8Xj7RZP8KT5iOj0+jNNZDG5vv5/ZL/APsjtnP2aeRsq0f7lxy5/wCYn/pl+cyO2b+Wn/qtP+5caDKZAq3TPxq/qPxiXY0Tl+is98xvMxDkMyiU5mAo5G/KCO5LCmZkIlAaOTMA8Aqr00iTdjVa5FF12ps3SBj/AN3946botRAPScT94YN7skdDmSJypac6jkSkLAfd9jy2i1RaSxInLI4mWdv+Ip7o+NjNZVz2qv1mg/GYds9zWoqH1j9YUznjGjm1lvvV1/IY4lTkEzZhfYpbxhdxjAG9rhtQmHrZXahUYim4LVT6z/WqnsjSZ86pHSTEnRkoJA73hgrNR0053r1D8kQdxrAY2Z7/AGftJA+sPiv4R6NCVMVr0s+v5CSNNttI7B3WFgkxqxsx7U17xAKCQnK2pf5EHWMy9mUOafOANJ2A8Yy9F8X+l8vBn2KkE2pZAJ0fwEU6YJ72rapn+XyEMGyJVqI2urxwyt075CjA95zpMgFEwpFaA667aQc2HHiv72WFadZPVPhoT4RWXBgtJsksoWUqUN2IrXtEdtGGp6H6oUPylzTkWMZHVoVHkmk0gmN8Wa0BhM6NQ0c5VDsOh79YzXFsiYFTk5uk6wOYBj6pqH8t4mz0qSogpKS5ozecVt+n7Os0FUtx1/aJ0qKg+UXgdygkRZyVEMU6xXSJ7gBVeB3/AHifJSW4jiPmkVT3dElrIa4EtyBNJKcparB0nnxT5dkabIAUQSdRSriMy+juWOmU4ekHf8MUHNL0Pq7ftGNySkKSKfG9rSkZASJgMBc61qBEweqRnHB9D2HzghxNImT5jsxAOQvRbaoJ/ENnbhwgaue2ZZyc4o7LSd07gxbCCz6Itky8cOBpVqkF0qUyk7pXUt2biCi6L2KrKqWp8w6w5pdlDu1iHabIizzUqlKK7NNqQ7lLbjgpJr2U3hdikkWrbi2ywdSOIIeJyfF/8FtWCK75PRyZmYjKqWouNU9Uxi+MP5iyV/u5PmI2W1zGkzQC4MtVK1GUsfDyjDsQ2kqm2UK1RLlpPiGPg0a+n9LwUzWbh9dH38+u0vzmRyzfy8/9Vo/3Lj10kfxE/wDTL85kKs38vP5LtP8AuXGjRlMdl+ivsHnBLh+XLIRmVLBp6QW513FHgZljqq7B5iCK5Z3VljpSmoo1Brz0iUtGlB7dYIQsJ6UgKUXl+i5NR1hVXExMSF8LRXiR8NYrLlmP0lZauuqpmFB1FGdgGiagk7SWejTCdONabRkJD68wNEzqMNR4tvCAV06k/m6xTtG8JnncmTQlnmHTxhSAAkH6neoWT2gVqYBCbQteaiJyg3qrSB3Awv6wpcpnu/40g95hueQ5foaa5lEHbWvzSEEJDlJkMBrmPLnA9jWhQQtiSmee2aI9DaJqcrlVnpp1j8aGPQWGE+LVH+HUEgO4o3OvsgESx201ekHWMl/UKDPVPJ69kAiZbuasNe3bxaKOi+L/AEvkAOJbUpNqXlPCncIj2e/G9JIPZSH8S2VSrStgzNTuEVRsax6p846DjB7KG5J4N8wTiuzKsssFRQQMvWTv2ikFkuchXorSsNsoGMRwyCJCXozmtN9vZF2maxdJrsdG8NYwT6OL+LLVL2aHelk1zS+kRuAASkcQD6XdWMoxWUFM4IokLDDRg42NRWCSzYotKSwmEj8zKHtrFFii1dIiZMWAVEpJ2dyBRtKQ6NGVOV/A28AvZRpFvYVlNQeRGxHAjeKqUA3VPcdR8YmSlwp3JoPcBTUico6ONNh38I0IKZzwjNMASM80sSC0H1pmrShSAAVEMmrZjwBO/KMUleWBMEbNeYM9ec5palALSdDzHBQ2OoiwvXA4mqEyzqSTlcP67bFtFj2wI3mShJSsFJzknYjZu2LHCGKujUETCShVCHryI4EcY1UbRVpaK5ZeCRh6eQlcuaOoT/SoUzDhwPKLlCShiB6Ls9WB1+e2OX/ZkomdLLZWYBSm0I/GOeyh37wuRMCCJiTnBAB5g6+Fe6K5pqVgR29LU0lZ0VkUlSeAUDlV4/7oyHEkwKnWVWhMuUCOaWEa9eNmDZZgJSoU3KkEdZHMtp+0ZRjSUhNps+Q5k5JYB0cAgA94Yxs6Z5aKqiDW6Q9on/pl+cyHbF9zP/XaP9yoauk/aJ/6ZfnMh2xE9FP/AF2jzVGl5M6BuVIs5B+zqApUiVXlERNnIX1DMSnNRIDhNTTUab0i2kKm1+0S1Fh/0qc4p5uUTiSUlWYOp1uqprQNXlSDyWoIrBlAXmmSAozD96nrNTwDaRY9JKYAzLO50AQz9lPl4r7rtqfrEhZBE1RP1WbVvWVqeQ0idJvFJVSYsgtTokhvEaRnZMTPXLzMFWd9S6K6/ppvHpahTryWcsBL8qUL7wpV5pp9YsGv90NoULeHA6RanOglgMDp2D4QgEz5yUqIK5Va5VIcjR6kF/8AiGunl0+tkAH/ALdNabfNIlzbYEuM6xyCAfA8YZTegJHXnd8tvGlIb2C0MonJB9OQUksPqhrWlEnlHocVeyWNZ57JfHfSofeOwrjCPGCh0Cu0c4BACRrTnyg4xp/LK7U+YgGT6I7/AHRV0Xxf6aJLQHXl/MzO7yEelorES+/5tfd5CLCy7RoqqzuRi/Bs2HLAhVjlZkhXVAqPjD1pwpIVonL+kt2U0iThX+Tl/p90WMzRPYY492ndMkwQtWCR6iyO0PALiqzmXKmIJByqAcdojV0elM+fxRleMPRtH+KPON3TznzcW74F4BaQYtrOQodcng/xG8U1ni1s+kWTwNB59HdnKJxKtCmhBoe/3QWYrnJTI6x1Ibm1e6Bn6NNJnaPKLzFv3HfHPq4kvsNlLabvTeKQlRy2gAZVGgmAeqr87aHeAO8LAuzzyhYZSDUQY3B97L/Wn3RG+lL/APYf5U+QjpRzG7KiRh2/c4yzHKTqWcpVpmHENQjcQUXdK6KpbVkUoo6kdo47iAbBH3h7PfGgWn7pH+IjzTGXF7DINvUBKWSo9GpJFDVHw5cNIAL8udM6bIQkgdGhKgr8SKHv0cfqMG16fc2j9CvKBCdrYv8AC/8AERr6eOGymowgsdjKJ80uCClDVD0KyXAqNdTzjkiWUyZ2lVTzQgsCVEaaHlqIVZ/5md+iX5zYRI+6n/rn+ao0lGLA7JMuv2dSdPWlVPhFeVpM7Z3FCkkpqeq5UBTkGg3Rt2CBWxfzs79R8lQ2rFkWXF0KU0xkzqTFegQA/Vfi55xYTJqyQctoajsUsfho5hqV63an/amHh6R+eEZiwUmevZE+o/EAdfkw2m1TCKy7QNB1lJ0dn9jw6jbsEVk373/N7oBrJPmTFOepOLENlUyTvSoYvSPTJq0sBKnrfXr6drkRDtnpq7vMQyr0Ufq+EDexJE8WiZ/0LQ/+In/2jkRkaJ7I9EboZ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250" y="1101090"/>
            <a:ext cx="2559928" cy="15559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10507" y="1879068"/>
            <a:ext cx="2956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66FF"/>
                </a:solidFill>
                <a:latin typeface="+mj-lt"/>
              </a:rPr>
              <a:t>1 million elements</a:t>
            </a:r>
          </a:p>
          <a:p>
            <a:pPr algn="ctr"/>
            <a:r>
              <a:rPr lang="en-US" sz="2800" b="1" dirty="0">
                <a:solidFill>
                  <a:srgbClr val="3366FF"/>
                </a:solidFill>
                <a:latin typeface="+mj-lt"/>
              </a:rPr>
              <a:t>83 seconds</a:t>
            </a:r>
          </a:p>
        </p:txBody>
      </p:sp>
      <p:pic>
        <p:nvPicPr>
          <p:cNvPr id="13" name="GearBoxLef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775" y="2779172"/>
            <a:ext cx="5081304" cy="3269771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Assembly-Free FEA</a:t>
            </a:r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2059254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3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9"/>
            <a:ext cx="8229600" cy="503237"/>
          </a:xfrm>
        </p:spPr>
        <p:txBody>
          <a:bodyPr/>
          <a:lstStyle/>
          <a:p>
            <a:r>
              <a:rPr lang="en-US" dirty="0"/>
              <a:t>Large-Scale Static Analysis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/>
          <a:p>
            <a:fld id="{344BA7DA-F64F-4139-BAB3-5471CFA15C13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333500" y="1186762"/>
            <a:ext cx="3114675" cy="240323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333500" y="3828361"/>
            <a:ext cx="3114675" cy="22000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3245" y="1651000"/>
            <a:ext cx="2589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66FF"/>
                </a:solidFill>
                <a:latin typeface="+mj-lt"/>
              </a:rPr>
              <a:t>50 million DOF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66FF"/>
                </a:solidFill>
                <a:latin typeface="+mj-lt"/>
              </a:rPr>
              <a:t>CPU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66FF"/>
                </a:solidFill>
                <a:latin typeface="+mj-lt"/>
              </a:rPr>
              <a:t>4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66FF"/>
                </a:solidFill>
                <a:latin typeface="+mj-lt"/>
              </a:rPr>
              <a:t>GPU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66FF"/>
                </a:solidFill>
                <a:latin typeface="+mj-lt"/>
              </a:rPr>
              <a:t>24 minutes </a:t>
            </a:r>
          </a:p>
        </p:txBody>
      </p:sp>
    </p:spTree>
    <p:extLst>
      <p:ext uri="{BB962C8B-B14F-4D97-AF65-F5344CB8AC3E}">
        <p14:creationId xmlns:p14="http://schemas.microsoft.com/office/powerpoint/2010/main" val="3741928739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3147" y="2635667"/>
            <a:ext cx="59636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+mj-lt"/>
              </a:rPr>
            </a:br>
            <a:r>
              <a:rPr lang="en-US" sz="2800" b="1" dirty="0">
                <a:solidFill>
                  <a:schemeClr val="bg1"/>
                </a:solidFill>
                <a:latin typeface="+mj-lt"/>
              </a:rPr>
              <a:t>FEA for Topology Optimization</a:t>
            </a:r>
            <a:br>
              <a:rPr lang="en-US" sz="2800" b="1" dirty="0">
                <a:solidFill>
                  <a:schemeClr val="bg1"/>
                </a:solidFill>
                <a:latin typeface="+mj-lt"/>
              </a:rPr>
            </a:br>
            <a:r>
              <a:rPr lang="en-US" sz="2800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+mj-lt"/>
              </a:rPr>
            </a:b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2940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Example: Design Optimization</a:t>
            </a:r>
            <a:endParaRPr lang="en-US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02" y="1426185"/>
            <a:ext cx="3529498" cy="157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3" y="1304924"/>
            <a:ext cx="435411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44783" y="4218593"/>
            <a:ext cx="3350942" cy="99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Commercial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topopt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Xeon E5 2697, 92 GB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20 hours!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508738" y="4218593"/>
            <a:ext cx="2636413" cy="135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Pareto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I7 4770, 8 GB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42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mins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26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www.cemr.wvu.edu/research/theses/images/Awa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976880"/>
            <a:ext cx="3083935" cy="19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hQSERQUExQWFRUWGBgYGBgYGB0aGxgaFRgcGBwaGhoaHCYfGBojGRcYHy8gIycpLCwsFx4xNTAqNSYrLCkBCQoKBQUFDQUFDSkYEhgpKSkpKSkpKSkpKSkpKSkpKSkpKSkpKSkpKSkpKSkpKSkpKSkpKSkpKSkpKSkpKSkpKf/AABEIAMkA+wMBIgACEQEDEQH/xAAcAAACAwEBAQEAAAAAAAAAAAADBAECBQAGBwj/xABIEAABAgMFBAcGAwYDBwUBAAABAhEAAyEEEjFBUQVhcYETIjKRobHRBkJScsHwFGLhByMzgpLxFaOyFkNjk8LS01NzosPjJP/EABQBAQAAAAAAAAAAAAAAAAAAAAD/xAAUEQEAAAAAAAAAAAAAAAAAAAAA/9oADAMBAAIRAxEAPwDwyp4JYBgDhm+b6w5byB0aQaXHHEkg86Dk0J2aylSsH5h+RzHfGhtGYTcSa3EtiGANbr8fOAQoaPV8dOGsLSrP0sxhwGjYufMwxdLE60AOLHHlQiGrPL6OUVe8vqjhio+Q5mADPnDsp7KdaEnNR45bmgMxLZ0GJ0iTLbuLnT1+8ITtb0QObeXCAGSqcsJS7OwHg8bdjkplBkkGZgT8O4b9Tl4wKTZuhl0/iKHNII8CR4cYUdt0BpgwKfaggOrHIZn9N8KTNo3E1HWOG/eYXsdjXPUSeJJwA+ggLX5k9QAfckfeMasiyolYstenup4n3juwi6LqE3ZeGBUcVeg3d+kDgLzrSpTOSfIbgBQDhFZc0jOOKQzksNTCU3aIwQHOp+g9YDekzqZjf+sFlzHBdSX+ZPrHnJEqbNPvKP33RoS9hTM2HFSR5mA2rqiMsPiGXOGASa3cByMYf+BzsnPBQPkYqrZ89GShyMB6JExIDYEF3HfGgnayjTpFBxkTlHi/xM9PvK5184uNszhiAeQ+kB7a2rmKlgpmkK3gF95cGPOW3adol9tMpW/ox/0tCkv2nWMU+J+rwc+0ctabq0nz9IBX/aME9ezyz8pUn1gidoWdXakrT8qwfMCELRZ0KLoWljkSxHfTxiqbMtPukjdXyeA0/wALZVYLWn5kf9pMVVsCWezOlniSn/UBCstQMHBgIPsxN90hXyqB8jAF7KtEvJY7xDF5oINoLTgtQ4KMBnKnTxi54h/OIRtFScUJ7m8o1Jm2pvxBXzJSfo8DVtcEdaTLPIp8jAIDaSfgUDqFesHTtWlJswDn6wQ2yQe1KUPlUD5iOH4b/iDddH/dATNsovMAXJwFUqJL0LULeRxxjNtBZbjI1GQLEDv1zjZUo6wtOswV9TmNWGb/AGDAYqlKKnLkZHdoY1LYg9FKcpqFDTE4HTPvgcuzsQcQcKEBXA6/bmK2uaSbp7qkV+uEAoip4eDQTZllDqmKF4JDtqTgOZaImzhQAuGYkitDhwhyeq5JQAe2pRLZ3QABu7RMBnTlkkqNXPWOb7+AbhFJkwBJJD6b90FvVxO5vuo3QvPlX1hKRQUYa5+IgBWGwmaoqUWAqScAPugEaZtgHVSGQO8/mO/dllvm0LCB0ScE9veofQYDmc4WmSjlANJmPhAbTbgimKtNOPpCM+1lPVQamhI8h6wfZ2yLwvTCyfE8B9YAcuXMnqzOgGXpGnJsEuXj11aDsjic+XfBukYXUi6ndifmOfDCBiAMu0qIbBPwig7hAQYlYADqIA1P0GJhWZtQCiA+9X0GHe8BpWVZJwJ1YRoyrUoMym/nA8L0ebR000+8fvQQ7L2HNzDbiQPOA9EmfMV+b+lXkDB5syWW/doqKuG8iI82dhzk1uniKxwnT0UdTaGvgYD0y9kSCKoYn4VfQikBmeykg4LUk7wD4gxiJ2ysNeSD3j/SQPCG5XtAl3IUk8lBvCAPN9hSQ6JiFD5mPcWhC0eyVpl1uqA1HqI17PtdJoFjg7f6mh2VtpSC1QGoX+ogPHr6dOLnjXziBtM+9LHJx+keztW2isAG65pVKT3uHjDt1tCS02zoI+JBKfO8IDLG0JZ+JPj6RZwRRaTzY+LQZX4VZ9+W/wAQvDvSX8IGdgpV/DmoVuCmPcpjABmy1CrFtcu+F1qMGnbHny6socP0gK7RNHaF7iAYChMSkxH41OctuBI83i6Zspvf8IDWUGxTSnWGFRgS9D97otyi6iHpg7m97x1YYZdwd4hKglHzEuMSE4MDg3DxwgInyRQZ0JbADHHB+Hm8Zlrspo2ON3G7mztUM514xoJWCA2GVTEqH98/7bv7wGFKst5T4HdXwz47o09oy09GhLBwDlkdXw+90FnSk40BJAZqGgdhkr0q+MJ20G9wIBScqs/64QCcqW1XoHZwXfdri8MbNl3AuZoGT8ysDyqeUL2iapR1A8Nx8YfXKP4dLXarOf5dMeB3GAz1+Pix84XtCylIGCjocB9HhlFTo2PKK2Wy9JMdVBUncB+kBGztnBKekWHqyU/EfQfpFp01Si5x7m3AZCC2icSSQkMwyLoCXod1fGB3gznAZ/eMAWTNfGm/LnpC9o2sBSWHOp+g+phOZMVNN1IIS+GvGNKz2CXK/idZXwjL5j9B4QCtnsMyabynbMk0HMxqybFKlj/1D3JH1PhErn3gNMgMByyjmgCzLQohgWGiaDuEBUmJB3R0BMuaUlwWO6nlGjZ9sKwUb3zAK86xmKiAIDdC5anvS0vuJT6jwhc2GSvAqSd4cd4r4QhLtD9p3hjpRik8YC6vZ5+wpCn0VXuNfCFV7Pnyj7ye8PDaJjF3cPDdm2iQ4CiAeY7jSAx/8RmJooBTahj3hjBhthCgUrCgD/N5sY1hawodeWhW8dU+FPCKTtlyFfEjiAod4r4QGBNs6Sf3agoaE3T3FoWmIUhnSQN48njdmeyhP8NSV/Ka/wBJr4QjM2dPlfEN0AtZ7atPYWpPAkQ0nbEz3rqx+ZIJ7wxhYzSO3LB3gXT/APGnhHX5Z+JJ3hx3hj4QDP42WrtyRxQojwIPnEpl2fSYOQP1gKLNe7JSrgfoWPhEpknQ90AxeGkERMyNR94aQrdIww09PTygstYOf33PAXVLzT98Rkd8TLmPRq6emv6wWSjMlh/q4PlvNIopVXFNGLtlQ8KQBkMCp+0G6uG9zw01G5oVm2QHj4/e7wjumbGm/wBd8ECoDPFlunyOHjlwPI5QS2zsEGgpQ6mlSB4Q6oBWP9+MI2uSeOfA4vvHjxgE5s5KQEgk0YvpiGg6CEyHftqCeQDtz+kARZSo+Va8tR90jRnACT0ZAe89WfBusxoGbGAzQ5oMcjCtq6yriRTNszrDak3UucPd4/UAQbZdnuJM0irsl/i15Y90BNnlpki6O37x+B8hod+UAmS/Xg+sE6PMY+P6wNJamHl97oCqFkGG5c0HD79YEZTh/vlvgdxoBsGLQGXOyP36Qa7WAqUxDRcDKKNAQuJlTW+sQYqYBuVOD7iK8YMl8X4xnYQ7KnAp3jxgGpCmB74ZlFw+MKyOrvhlKiMNYAkok0wIrGxJtZArpQEuk8jQRmS01AJbfGilNLqiGGBGMAY2CTMT10C8TS7TwqIxNqbAkoNSpG8pdPel/IRtdOWoMK03Q0pImAgpDKbHWA8NN9mif4akrH5SD4YiACwTxR1ht5jb257OKldZOBwbERjJtc0UE2YP5jAVjkEBQLYePHWKk1iYAxn3j1qh3pjSndui8lWD9itWDltBlx9GhZ4sFQBTFGKcKjTMcPSOvRLwBgWCTi9WGmp04RMxbmtfBuAwhck5FvI8YlM3LA6feUB0yTmG+h46Hf5wpbNzMGcEZPidIfKtMNMYFOs94O2Hg+hz4QGVPWpSszu04aj9Y1zKJsyS6XSugarEVJ4lu6EUyGIBw8OWLHd3RpCcyWwSas7ktxwEAidB3Zned24QOZKB01Zjz3sIYmAbuR+sUFB574AIUabs8fBx3xxOve5OFOZ1gkQYBciCInMGx+kXuR3QkhxAXdw4rEEwJSgg1IG4n6CsUNul6q7sO8iAOR3xzxSXapZxUQfl/WDJQD2SFcD9DWAGTEEmCLQQaxS7ANSNokUOEacq0BTYVLNGCRB5FpuwHoEuGBow+xDAUVOoAAjI4GMuz2+9Q4GHbPOZJEBtdNeSHDEDKkXQlV0AFgQ7nGMqTPJADvv+kPypxYA9YHvBgGpMkKcFdGqFCB/7PyDUs8RMmXuIx4Qf8SBQlUB87UKxEMzEJSLo6xBNRxJbDSrtXdUwKbKYtSAo8cDERzwF454o8S8AQKiFB/pEPHXoAkk43i7YNn6QQzgamqQKZAEjBsRv+zAL0c7EVI547jAWUlwSKjDc/wBYEtX6jVvKLlX3xgZgKoUTmQHweuvd91iFRJERAViHiyjrlGdareTRHVHxGj8M+6sA1OtqUdqp+EY89IRm7UmL7PVGFPXGAJkZ3VK3nqjxqYNLnTcEXU8CkeJLwDNl9n5iwCeqDgVFgeD4w4jY8oUVM4sknzaEQi00JUvjeJ8QYIi0T04kncajxgHhsmQcJrfMhQ8Q4iyvZ1WKFBTZpN7yhNFsftJbekt4GnlDUqa7XVPx6qvNj3wAiJqKGoGRDjxiybUn3kkH8uHcfWH07RWKL640WK99FRxTJXiCg7usPXzgFEyweyoK3YH+k17niipbboZm7DJDoIUPyl24jEcxCxmTEUV1gMjXxxHIwEoWRnDsq14GvCEkWhB1Sd9R4VHcYJ0JZxUaio8MOcBrpUHBTT1h2TaiTeLODUCkYUq0F6w8ieynxeA1xaACVpJZ6iHDb0nMxh2C1kXswaEQQTd8BiX6uDdNQ/HygS0kFiGI8IaV1A4Dn4mon5fU8oWuvV+O7jADi3R76+HIxBU1GY+cQ8BIb6UwHF8w4/vSJXLINQ0TLnMXGOuvHXzixm0c55PhvdsHJ366QAiY54oVxwU8Bd4m6fv7pAukYtnj+o14xPSQBGyz0FWbfFCuORMAN5q+IfEj0rzgal6l3q+oOZD0P3SAtfjlTBiSANThCc+1XaCqtNOJyEZsxZWesSrQJFBz/SAet21JeCXXvwB5YmEwuYuqQ28D/qx8YGkK90JTvJBPmYKixLV76T/OPqYAknZExZ38R6w8n2Zmbq7x6wFHs5OZwkneK+MEly50vXgXI7jSAJ/hM6UXAUnQinlDcja8xNJiUrH5kh/6sYrZtrEULp3pw5pNDDyJiViqQveiiuafSAGJ0iZim4fvWneRFF7DJ7BvbsDTcaniIlWyUr/hqfcaHuwPKF7s2UWrTI4dxwgIebLpUjQhx3GLy7ak9oFO8VHdj4mGpe2XooclC8nv7ae8jdFl2SUsfAS9e0nkoDzEBWWCapILVdJqGzpUQym3khlpC+NFf1D6vGfO2StDKSaZKSad4iibeodtN7fgf15iA0F2CTM7KrhOSqD+rDvaE7RsebJqHGhDsRuOfKDSZqF9lVcgaK9DyPKGJVoWjsltU4g8Umh7oDLFuI7aX3ih8mPdzhuz2hJ7KuRofQ8jGhMVKmfxEXSfeRXvSfoeUJz/AGbvOZSgsbjXmk1gDyaKILg64RLNiTGUmZNlUNRoqvnhyaG07bS1UF9ymHik+cAl0oRUnF3N3WnkTXhHCa+cY20rdMD9TxMI2Dbd0qvJdgWS6scmIOWNdID1Ci4Y4eXpETCwB76YfesZdj2uVjsjvMaUlRVXAa/ePCAlJegrF5igkEdo5nINprxinShJYYGrcMi2GZbhFJjCr0136P8AWAjH7+34RAmDL79OEVVMipIJfPX11gLKU4Y4feGhii5jVy1yHH1ii5mX22sSnUlh599G4wBAp4parYhOJq2GfEthwxhG07RSOqknPCmOTnLlCQUs9lLcA57zWAYmT1KwRzIpxrSI/CLXioc1J9YtJ2FOmZKPeYcR7Gzj7tdHD92MB1n9mVKDultb6fWDJ9mF+6pKvlWk+RhdewbRJL3VJI4waVacpoL/ABAV56wBJcidJJHeD6Q/J20TRZb5usnuNRyMRJtC26qukRmDVuRqORjrsqZ/wzvqnkcuffAMTJUtYdSbv5k9ZFfFPjC07ZCki8g3h8SS4/SKfh1yS4wPcRxzEFl7QBU7qlq1BpzGnDugBi3nCYLw1wUOefN4bk2wkMkiYPhUKjhn3HlHTbQP98hwcJiG8RgeTcIFP2SWvSzeGo+oNRAXVJlTMDcOisP6vVoAuxzZJcON4wP0Iin4ou0wE7/e78+cOSrWUJdBCk/CagfMDgd478oAMnaLF3MtRxKcDxT98IbXaEKH71AI+OW3inD/AE8IoUSZoq0pR1Lp5HFPPvhWfYJkkuH4ioI8lCALM2JeF6SoLGgxHFOIhdNpmS6K6wFGUMOBxEdItQcF+jVqHbuFRy7o2VWlwBOSlYI7SSL39Qoo8a8IDPkWxCsDdOivX1aGEzCFVofvD1is3YaZlZKnON00V3Z8iYz70yVQ4fCcO7LlAbY2kTSYBMG+iv6hXveI/C2Y1PSjcAktzvB+6MyVbUK/IdDhyPr3w6lJzCuQpAY86zPQtXdyjOmbFS7xpKL0PJsR96Ryeq94AkGmlPM7t3KAUl7NAY4aaqHD6wyZrsBTIgjAH7xxfuNJkx971Pdwy5jKK9Nppj4QBCsAkVff9dQ/6xQzIGVPQ/24QNa2Af74wBMPR35CB9M+BiHcxWbNSkuSxarYngMuJbGAvNYDrOTkBiD9PvhGdarRePXVyTX9PEx1o2he7KHGTvTkPrA0mceyAOCQPFoCEzwOyh/mJPkwg8u3T/d6vBI9IF0Vp1X3mD2bbNolHrdYaLSFecAb/GbYGJmLLYPVm3EQWybcUD100zu9XHHdGnYvaHpAzIvfCpCAORADmLLmS10XLunVIw4g+sBEq3LIeUtx8Iy4pz41iVzkLfpAEn4k/VPp3QpO2apHXQXGqT9sYJKtSV0X1VfFkeIHmK8YDpmz1oZcsuHopOHPQ7jWOFsCqTAx+IfUZwYqmSy7niCCGO5mVX7xEWM6XM7YCFfEOyeIxTyccICqJi5dUEKScRig8R7p30MGR0U6n8NfwnsngrKuvfC0yzzJJpgeYI8iIhkzMOorTI8Dkd2EARcmZJLVbQ1BHA0g1lni8CgmWoYB2HAHIbjEWW3rQbiwCkYhT+GaVcKHfBlWFE2so1xuGig2mShw7hAMTZ0tZuzRdV8aQw5o/wCod0KWnZi5TKQXBwUkuDwIhcTFJ6qw4HeOBy4YQxZ7QqW6paryT2gQ4/mT9R3wC4mJVRTJVq1DxAwO8d0ObP6cKEuWCu8aIa8lW8eoI4w9ZdiG2hRkS1BaQ6ksSG/Kr6GvGFbBtG1WGbeQVJIoQQ4I0IMB6fan7MpnRdILiSzrTe7PBRYKH3XGPIT9mTpBIIbUHA8RHttoftH/ABVl6IIKJqj1wDQpFermXLU3Zx5yXtpTXVC+n4VZfKcU+W6AzZU9KqHqnQmh4E4c++HRbVdmanpA3vdocFY97iKT9mpm1lEvmg0VyyUOHcIzBNXLLKDgZHLhmIB6bshEz+Eet8Borl8XLuhD8HMTR1Bsqw1KnhfZx+E48vi890OS9ozG7auYB8SCYDHXNCaJqfi9MwMtfKAKmBg/dv0pjqMxHKxgal890BZc3fAlEY9+/ed++Kmj40rX7rA+kgLKXUjOOFeGGr7mzMUWhxXH3df0EDmzlGiMcHH00gLT51wM93xI3DPmYzlWtA90qO8t4D1jZsnsqpQC5ighJPaUWfhmo8AY0Z+xbNJuuFzSoXnDISASQMXJdtIDyqdtKT2ZaB/K/mYak+2doRgmX/y0+ketXZJCES1CRLN53dZJDYUF3jHTZVnUGMhDZl1A8ALxfnAZWy/2gkuJjgkEAjsudzOOUPTdp3gBMQmaDgoABRGoKQxY4kjkIyrb7PyV1ldVXwk+D61zAjNs1rXZ1XVBw9QfpmDvEBrWrZQIvSi4xI94cRpvEUs+0/dm8lZjjqN0MypgUL8slhv6yO7zwOcWnSkTe0yF/FS6Tv8AhJ1wO6AIJykMUqcHAiqSMWI+hixsyZooyFnAZK+XTh3PGchS5CilQcZpP3SG1i8L6S6QKviK5tgPCm+AGFrlulQdOaT5jQ74ubOGvJLp0zTx9RTyhpFqChdmVGS8SOPxDx8oBOsqpRCklwahQqCPvKA6y2oopinNBwL5jQjd+kMK2eiaCqU4NXQcQ2nxAajnAkMuqR1/hy4p14HxwhYqLu5d3fN9d0AVM49mYCQMDmOGo3RWbIKWUC4yUPuh3Q7LtqJouzWSvKYzA/OMvmHPWAz7OuSpiHGYxBH14iAYlbTSvqzw5ymAdYfMPe448YratmLlMtPZIdKhgRhQ56eEbfsLseyWif8AvlsQ12UrBZ+Z6gaY8Y+yzNkyZkvo1ISpGQZm4acoD5j7CftDlyAJM+WlAf8AiJS1fzgeY7o+g7S2LZ7Yi8Qk3g4mJYvvfMR472o/ZldBXJ6ydMx3Yx5Sw7ZtFjC5aVG4oEFJyfNPwq4eMAXa/s6lLrkqC0g9pOR3jEbtd8Y34pi0x/mz56jxhuXaFJ68tR46blD+4MXm9HO7TS16+4rj8J8OEAqsUBBcZEfdDuhg2sK6s0Xhkodscfi513xm2ixzZCjQjUHA+oi0m0JVTsnQ58CfIwBLXsSl+WbydRiOIxT9tCgtMwUNd5AJ7yIeRMKVUJSoYH7y3GGk24ZykE6uQ/IFhAYM0P8AQ/eIhaaGbfhvh6aipGYpzeAKkXnFGzfAbzpAJE1pygSwEl6PmMn14xef1XAL782hdCb2JADsTxgCIch8zT1P0j0WyNnolJStaby1lpaMiRipX5QWDZmmrZWyJImTEpoKgVwG/wCsP2yYV2gu6Ug3EjApSigByfM7yYC+3rWqZaCFEsjqJBoGGjYAkktoRDNqCejkGuCg97HrPSmT+cV2mhItBoVBV26FY9kZjNmPOB2qe+LGgDDBLab/ALrAEnT3SEl7tSATU7ycqYNyxeEjNwqaZ8Mm8KVqXisxT49/6xyjvOr7zn94wEqOmPcPvw4RSdKTNS0wHcr3hx1EQFNiRFxLfc2ej5b+EBhzJcyzLBGGRFQR6RsWS1omJKkhlN1k4tvSNPLxgilpKbiheBoQMQWxByP5c98Y1rsCpCgtBdJqlQf7BgNyXPCxcmVSwuqaqXy/MN2MLTJC5CrwwOBFQR9RE2K0pnhxSYMUj3uA1+xpDljngApWHQcXy3o37u9oASUBaXlgBqqTpvG6DybZcF1ryT2gc/l+E74VtNjVKUFoLpNQoZ/ruMXDLF5OI7SfqN27KANabCCOklElPik6EZcc8oGFCZRTBeuSuOh398Us1oUhTp4EYgjQjMf3h+bs3pkGbKSer20s90nQ5iARs+z5kxYloQVLJYJGLx9Q2F+zcfh7k9ZKixDVEvcNQc8qUjx/sd7VfhJv71AKVMkqbrJG45jUbo+0bN2giagLQQpKg4IwLwHxz2h9hJtlU9SMlDDHwOEei9j/ANoykNKtZLYJmZ8F68cdY+mz7OmYkpWAQcQY+c+137Pyl5kkXk4kZj9N8B9GkzwoAggghwQaEag5x869sbRZlT1ouhLUK0162d5OmTjTOPP7B9rJ9iJQetLr1T7pOBHpnGZap6lG8S94kvkXzgB2+wKkqvJwOBBcKH1ELy7UlVD1VeB9IakW5SHDXknFBwO8aHePGKWrZiZgKpRNKlJ7SfUbxzaAtJtpAuLF5A904j5T7p8N0Btex0rBVKN4DEYKTxGm8UhEWgp6qwSNcxw3bj4Q2hZDKQo8Q4IP0MAnLtRR1VgkZHMeo3Q4iYghwtPe3hDMyYibSYAlXxgdU/MB2eIDbhjC3+zczIEjIioPAjEQAFWYlJUaNgddzZjflC9qW9AGSMvqTmYzLLtebORNmLnS0FD3UFCXWwJuoF8VGLMA2BKmSWZaz01kQuchKZ6UmYp5bSVlagQpiWASlKqsesKiABPs7+kJoR2k668GaHVWhCrOuameAbqlJQoIdxNCEylAMStUsmZeAusGyJGAdszDjd/pgPRbKkMsAh/vWNu3TWnzGSA5dixCdQCXw3uaCPF2X2pny+zcfUoBI4HXfEL9qJ5DEp/p8d5gPWWm1OTVy9VHE+kKkn7+msUKEugKngKMsrNZRSpXRhaZaFuwWVdUuCBg5NDNpQhMuYoWpCikTWYIYFF25LIBdSluQFJ6ou5h2Cb4Iphp6xGAo/D014QWz7KSuYtH+IWUXQ5VdDGoAAN9iWc0Ja6NYwhtNSSu9OR1FlAuov3mfrjrDq0HeIDdlgM6qg5a/pvgalOGyyH3jGIdsvjO/wAkf+SOG2W/3v8Akj/yQG4jCprhwq7HnWsXTMYMplJNCDgdOB3/ANowP8aH/q/5A/8AJFk7cb/e/wCQD/8AZWAa2jspUkiZLcoNd43HQ+cP2S29OK/xAMPi4fm8+MY6faAh/wB64IYgyAQRv/eQmm1pBvCaQd0r/wDSA9bZLVcdKheQe0n6jRQiltsRlkTJZdJqFDyOhGYjAmbevFzOr/7Arv8A4mMEk+0hSFJE5wrEGQG4/wASh3wHr/ZvZku1zkoKxLJqRmWNQjeQ9Dhvwj7PsfY0qTLEuWkBNaavi+rx+ZrNtb94lp9w3h1uiYJc4lplAMeUbqP2zbSl9UTJKrtL3RAu1HfN8YD6n7Xfs9SoGbIG8p03jdHlfZ72hm2CZdLqlE9ZB806HzjzY/bptP45P/JHrGJtL9oNqnqKl9CCcbsoD6wH6f2PtiXaJYmS1BST4HQjI7o0Hj8obG/aNbLKsqkzEBxUFAKTxBj1mzP2wbRmSrQszZCTKlhSAZSB0iukQkoqoF7ilroPcMB9A9ttk2czbiTcmEXm91zk+ROOkfP56FSVFJFHqCPuu+KWvbyrStcxdsly7yZinmplVKUoKRdlqV1TeIoSXTuLZtr28o2cldpllSELF0oQVdIJgTLli6olSFSyV3heSGZ8oDSKgReTh4p4+sUQplAgsRmKER4hHtNPSXCkg/LFj7VT9UD+X9YD36pkudRbJX8eAPzDL5hTUZxmWixzJKtPIjyIjJ9ntqqnquzZiZaXA6T92AgEKLqCiCQ4GGHFo1tlWtU2ShKrVKk3jUThLUEjo795F1QKQVdVic9aQF5NoC8KK+E58PSDImsGBI5keEZ1r2W0uZM/H2UqQFEISA67svpAB18SXSzGsYEv2pntig7ygE95EATYvtFJkWefKmWWXOXMKrsxQDy3lLlhnD0WtK6EYHNiAbe23KnpQJchMohSlEi7QKShIlpZI/dpKFKF5z1zvJzDHQAY6Cx0AKOMFjoDWtm30TLVKmdClMmWqSTKSEi8JYSFuQGdV1VWzjrBtmzIQhMyyiYQJt83mK1KUlUs3gHSEgEUxvGMqOgNHau1ZC1JMqzIQBecF6up09hQcpTRyaxfaHtAlcmXKRIloCUSgpTAqKpd51JPuhV6uJN0OaRlxxgNf/HpN+2//wAySm0BXRPVUglYWm6cKANQeDgkTt+zpEy7ZkuqWtCbwQQgrSgAuUkruqSouqvW4xhxIgCbUtEuZOmLlS+ilqUSmW73AcnhWDGIgBR0FjoAUdBY6AFHQWOgBR0FjoDVsXtAlBsgMpKpclSVTUsl5zTlTCFEjAoKUVfDSkOWL2lsyEgKsgc3L5TdTfuKnOB1WQFJmyg4BrJBILx5+OgH7NtWWhci7KAly1y5kx2UuaUMVOohgk9YBADAGt41gyduSwmcEoIM2YtVQhQShTEJSCOorEFQejXbtXyoiA1vaTbkq0N0VmRIabPX1AA6JqklCSwqUBKg+HWoBHbI27Klfh78hK+imlax1WnJIoF3gS4wFbre6C5OTHQHotm+10pN3pbHJmlK5Vbo7EsTLwdTutRmJ6xcNLSGoGxLTbUqkyZYQApF68steVeNE0A6qRUO5dSqswAIkwAYKg0joIj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QSERQUExQWFRUWGBgYGBgYGB0aGxgaFRgcGBwaGhoaHCYfGBojGRcYHy8gIycpLCwsFx4xNTAqNSYrLCkBCQoKBQUFDQUFDSkYEhgpKSkpKSkpKSkpKSkpKSkpKSkpKSkpKSkpKSkpKSkpKSkpKSkpKSkpKSkpKSkpKSkpKf/AABEIAMkA+wMBIgACEQEDEQH/xAAcAAACAwEBAQEAAAAAAAAAAAADBAECBQAGBwj/xABIEAABAgMFBAcGAwYDBwUBAAABAhEAAyEEEjFBUQVhcYETIjKRobHRBkJScsHwFGLhByMzgpLxFaOyFkNjk8LS01NzosPjJP/EABQBAQAAAAAAAAAAAAAAAAAAAAD/xAAUEQEAAAAAAAAAAAAAAAAAAAAA/9oADAMBAAIRAxEAPwDwyp4JYBgDhm+b6w5byB0aQaXHHEkg86Dk0J2aylSsH5h+RzHfGhtGYTcSa3EtiGANbr8fOAQoaPV8dOGsLSrP0sxhwGjYufMwxdLE60AOLHHlQiGrPL6OUVe8vqjhio+Q5mADPnDsp7KdaEnNR45bmgMxLZ0GJ0iTLbuLnT1+8ITtb0QObeXCAGSqcsJS7OwHg8bdjkplBkkGZgT8O4b9Tl4wKTZuhl0/iKHNII8CR4cYUdt0BpgwKfaggOrHIZn9N8KTNo3E1HWOG/eYXsdjXPUSeJJwA+ggLX5k9QAfckfeMasiyolYstenup4n3juwi6LqE3ZeGBUcVeg3d+kDgLzrSpTOSfIbgBQDhFZc0jOOKQzksNTCU3aIwQHOp+g9YDekzqZjf+sFlzHBdSX+ZPrHnJEqbNPvKP33RoS9hTM2HFSR5mA2rqiMsPiGXOGASa3cByMYf+BzsnPBQPkYqrZ89GShyMB6JExIDYEF3HfGgnayjTpFBxkTlHi/xM9PvK5184uNszhiAeQ+kB7a2rmKlgpmkK3gF95cGPOW3adol9tMpW/ox/0tCkv2nWMU+J+rwc+0ctabq0nz9IBX/aME9ezyz8pUn1gidoWdXakrT8qwfMCELRZ0KLoWljkSxHfTxiqbMtPukjdXyeA0/wALZVYLWn5kf9pMVVsCWezOlniSn/UBCstQMHBgIPsxN90hXyqB8jAF7KtEvJY7xDF5oINoLTgtQ4KMBnKnTxi54h/OIRtFScUJ7m8o1Jm2pvxBXzJSfo8DVtcEdaTLPIp8jAIDaSfgUDqFesHTtWlJswDn6wQ2yQe1KUPlUD5iOH4b/iDddH/dATNsovMAXJwFUqJL0LULeRxxjNtBZbjI1GQLEDv1zjZUo6wtOswV9TmNWGb/AGDAYqlKKnLkZHdoY1LYg9FKcpqFDTE4HTPvgcuzsQcQcKEBXA6/bmK2uaSbp7qkV+uEAoip4eDQTZllDqmKF4JDtqTgOZaImzhQAuGYkitDhwhyeq5JQAe2pRLZ3QABu7RMBnTlkkqNXPWOb7+AbhFJkwBJJD6b90FvVxO5vuo3QvPlX1hKRQUYa5+IgBWGwmaoqUWAqScAPugEaZtgHVSGQO8/mO/dllvm0LCB0ScE9veofQYDmc4WmSjlANJmPhAbTbgimKtNOPpCM+1lPVQamhI8h6wfZ2yLwvTCyfE8B9YAcuXMnqzOgGXpGnJsEuXj11aDsjic+XfBukYXUi6ndifmOfDCBiAMu0qIbBPwig7hAQYlYADqIA1P0GJhWZtQCiA+9X0GHe8BpWVZJwJ1YRoyrUoMym/nA8L0ebR000+8fvQQ7L2HNzDbiQPOA9EmfMV+b+lXkDB5syWW/doqKuG8iI82dhzk1uniKxwnT0UdTaGvgYD0y9kSCKoYn4VfQikBmeykg4LUk7wD4gxiJ2ysNeSD3j/SQPCG5XtAl3IUk8lBvCAPN9hSQ6JiFD5mPcWhC0eyVpl1uqA1HqI17PtdJoFjg7f6mh2VtpSC1QGoX+ogPHr6dOLnjXziBtM+9LHJx+keztW2isAG65pVKT3uHjDt1tCS02zoI+JBKfO8IDLG0JZ+JPj6RZwRRaTzY+LQZX4VZ9+W/wAQvDvSX8IGdgpV/DmoVuCmPcpjABmy1CrFtcu+F1qMGnbHny6socP0gK7RNHaF7iAYChMSkxH41OctuBI83i6Zspvf8IDWUGxTSnWGFRgS9D97otyi6iHpg7m97x1YYZdwd4hKglHzEuMSE4MDg3DxwgInyRQZ0JbADHHB+Hm8Zlrspo2ON3G7mztUM514xoJWCA2GVTEqH98/7bv7wGFKst5T4HdXwz47o09oy09GhLBwDlkdXw+90FnSk40BJAZqGgdhkr0q+MJ20G9wIBScqs/64QCcqW1XoHZwXfdri8MbNl3AuZoGT8ysDyqeUL2iapR1A8Nx8YfXKP4dLXarOf5dMeB3GAz1+Pix84XtCylIGCjocB9HhlFTo2PKK2Wy9JMdVBUncB+kBGztnBKekWHqyU/EfQfpFp01Si5x7m3AZCC2icSSQkMwyLoCXod1fGB3gznAZ/eMAWTNfGm/LnpC9o2sBSWHOp+g+phOZMVNN1IIS+GvGNKz2CXK/idZXwjL5j9B4QCtnsMyabynbMk0HMxqybFKlj/1D3JH1PhErn3gNMgMByyjmgCzLQohgWGiaDuEBUmJB3R0BMuaUlwWO6nlGjZ9sKwUb3zAK86xmKiAIDdC5anvS0vuJT6jwhc2GSvAqSd4cd4r4QhLtD9p3hjpRik8YC6vZ5+wpCn0VXuNfCFV7Pnyj7ye8PDaJjF3cPDdm2iQ4CiAeY7jSAx/8RmJooBTahj3hjBhthCgUrCgD/N5sY1hawodeWhW8dU+FPCKTtlyFfEjiAod4r4QGBNs6Sf3agoaE3T3FoWmIUhnSQN48njdmeyhP8NSV/Ka/wBJr4QjM2dPlfEN0AtZ7atPYWpPAkQ0nbEz3rqx+ZIJ7wxhYzSO3LB3gXT/APGnhHX5Z+JJ3hx3hj4QDP42WrtyRxQojwIPnEpl2fSYOQP1gKLNe7JSrgfoWPhEpknQ90AxeGkERMyNR94aQrdIww09PTygstYOf33PAXVLzT98Rkd8TLmPRq6emv6wWSjMlh/q4PlvNIopVXFNGLtlQ8KQBkMCp+0G6uG9zw01G5oVm2QHj4/e7wjumbGm/wBd8ECoDPFlunyOHjlwPI5QS2zsEGgpQ6mlSB4Q6oBWP9+MI2uSeOfA4vvHjxgE5s5KQEgk0YvpiGg6CEyHftqCeQDtz+kARZSo+Va8tR90jRnACT0ZAe89WfBusxoGbGAzQ5oMcjCtq6yriRTNszrDak3UucPd4/UAQbZdnuJM0irsl/i15Y90BNnlpki6O37x+B8hod+UAmS/Xg+sE6PMY+P6wNJamHl97oCqFkGG5c0HD79YEZTh/vlvgdxoBsGLQGXOyP36Qa7WAqUxDRcDKKNAQuJlTW+sQYqYBuVOD7iK8YMl8X4xnYQ7KnAp3jxgGpCmB74ZlFw+MKyOrvhlKiMNYAkok0wIrGxJtZArpQEuk8jQRmS01AJbfGilNLqiGGBGMAY2CTMT10C8TS7TwqIxNqbAkoNSpG8pdPel/IRtdOWoMK03Q0pImAgpDKbHWA8NN9mif4akrH5SD4YiACwTxR1ht5jb257OKldZOBwbERjJtc0UE2YP5jAVjkEBQLYePHWKk1iYAxn3j1qh3pjSndui8lWD9itWDltBlx9GhZ4sFQBTFGKcKjTMcPSOvRLwBgWCTi9WGmp04RMxbmtfBuAwhck5FvI8YlM3LA6feUB0yTmG+h46Hf5wpbNzMGcEZPidIfKtMNMYFOs94O2Hg+hz4QGVPWpSszu04aj9Y1zKJsyS6XSugarEVJ4lu6EUyGIBw8OWLHd3RpCcyWwSas7ktxwEAidB3Zned24QOZKB01Zjz3sIYmAbuR+sUFB574AIUabs8fBx3xxOve5OFOZ1gkQYBciCInMGx+kXuR3QkhxAXdw4rEEwJSgg1IG4n6CsUNul6q7sO8iAOR3xzxSXapZxUQfl/WDJQD2SFcD9DWAGTEEmCLQQaxS7ANSNokUOEacq0BTYVLNGCRB5FpuwHoEuGBow+xDAUVOoAAjI4GMuz2+9Q4GHbPOZJEBtdNeSHDEDKkXQlV0AFgQ7nGMqTPJADvv+kPypxYA9YHvBgGpMkKcFdGqFCB/7PyDUs8RMmXuIx4Qf8SBQlUB87UKxEMzEJSLo6xBNRxJbDSrtXdUwKbKYtSAo8cDERzwF454o8S8AQKiFB/pEPHXoAkk43i7YNn6QQzgamqQKZAEjBsRv+zAL0c7EVI547jAWUlwSKjDc/wBYEtX6jVvKLlX3xgZgKoUTmQHweuvd91iFRJERAViHiyjrlGdareTRHVHxGj8M+6sA1OtqUdqp+EY89IRm7UmL7PVGFPXGAJkZ3VK3nqjxqYNLnTcEXU8CkeJLwDNl9n5iwCeqDgVFgeD4w4jY8oUVM4sknzaEQi00JUvjeJ8QYIi0T04kncajxgHhsmQcJrfMhQ8Q4iyvZ1WKFBTZpN7yhNFsftJbekt4GnlDUqa7XVPx6qvNj3wAiJqKGoGRDjxiybUn3kkH8uHcfWH07RWKL640WK99FRxTJXiCg7usPXzgFEyweyoK3YH+k17niipbboZm7DJDoIUPyl24jEcxCxmTEUV1gMjXxxHIwEoWRnDsq14GvCEkWhB1Sd9R4VHcYJ0JZxUaio8MOcBrpUHBTT1h2TaiTeLODUCkYUq0F6w8ieynxeA1xaACVpJZ6iHDb0nMxh2C1kXswaEQQTd8BiX6uDdNQ/HygS0kFiGI8IaV1A4Dn4mon5fU8oWuvV+O7jADi3R76+HIxBU1GY+cQ8BIb6UwHF8w4/vSJXLINQ0TLnMXGOuvHXzixm0c55PhvdsHJ366QAiY54oVxwU8Bd4m6fv7pAukYtnj+o14xPSQBGyz0FWbfFCuORMAN5q+IfEj0rzgal6l3q+oOZD0P3SAtfjlTBiSANThCc+1XaCqtNOJyEZsxZWesSrQJFBz/SAet21JeCXXvwB5YmEwuYuqQ28D/qx8YGkK90JTvJBPmYKixLV76T/OPqYAknZExZ38R6w8n2Zmbq7x6wFHs5OZwkneK+MEly50vXgXI7jSAJ/hM6UXAUnQinlDcja8xNJiUrH5kh/6sYrZtrEULp3pw5pNDDyJiViqQveiiuafSAGJ0iZim4fvWneRFF7DJ7BvbsDTcaniIlWyUr/hqfcaHuwPKF7s2UWrTI4dxwgIebLpUjQhx3GLy7ak9oFO8VHdj4mGpe2XooclC8nv7ae8jdFl2SUsfAS9e0nkoDzEBWWCapILVdJqGzpUQym3khlpC+NFf1D6vGfO2StDKSaZKSad4iibeodtN7fgf15iA0F2CTM7KrhOSqD+rDvaE7RsebJqHGhDsRuOfKDSZqF9lVcgaK9DyPKGJVoWjsltU4g8Umh7oDLFuI7aX3ih8mPdzhuz2hJ7KuRofQ8jGhMVKmfxEXSfeRXvSfoeUJz/AGbvOZSgsbjXmk1gDyaKILg64RLNiTGUmZNlUNRoqvnhyaG07bS1UF9ymHik+cAl0oRUnF3N3WnkTXhHCa+cY20rdMD9TxMI2Dbd0qvJdgWS6scmIOWNdID1Ci4Y4eXpETCwB76YfesZdj2uVjsjvMaUlRVXAa/ePCAlJegrF5igkEdo5nINprxinShJYYGrcMi2GZbhFJjCr0136P8AWAjH7+34RAmDL79OEVVMipIJfPX11gLKU4Y4feGhii5jVy1yHH1ii5mX22sSnUlh599G4wBAp4parYhOJq2GfEthwxhG07RSOqknPCmOTnLlCQUs9lLcA57zWAYmT1KwRzIpxrSI/CLXioc1J9YtJ2FOmZKPeYcR7Gzj7tdHD92MB1n9mVKDultb6fWDJ9mF+6pKvlWk+RhdewbRJL3VJI4waVacpoL/ABAV56wBJcidJJHeD6Q/J20TRZb5usnuNRyMRJtC26qukRmDVuRqORjrsqZ/wzvqnkcuffAMTJUtYdSbv5k9ZFfFPjC07ZCki8g3h8SS4/SKfh1yS4wPcRxzEFl7QBU7qlq1BpzGnDugBi3nCYLw1wUOefN4bk2wkMkiYPhUKjhn3HlHTbQP98hwcJiG8RgeTcIFP2SWvSzeGo+oNRAXVJlTMDcOisP6vVoAuxzZJcON4wP0Iin4ou0wE7/e78+cOSrWUJdBCk/CagfMDgd478oAMnaLF3MtRxKcDxT98IbXaEKH71AI+OW3inD/AE8IoUSZoq0pR1Lp5HFPPvhWfYJkkuH4ioI8lCALM2JeF6SoLGgxHFOIhdNpmS6K6wFGUMOBxEdItQcF+jVqHbuFRy7o2VWlwBOSlYI7SSL39Qoo8a8IDPkWxCsDdOivX1aGEzCFVofvD1is3YaZlZKnON00V3Z8iYz70yVQ4fCcO7LlAbY2kTSYBMG+iv6hXveI/C2Y1PSjcAktzvB+6MyVbUK/IdDhyPr3w6lJzCuQpAY86zPQtXdyjOmbFS7xpKL0PJsR96Ryeq94AkGmlPM7t3KAUl7NAY4aaqHD6wyZrsBTIgjAH7xxfuNJkx971Pdwy5jKK9Nppj4QBCsAkVff9dQ/6xQzIGVPQ/24QNa2Af74wBMPR35CB9M+BiHcxWbNSkuSxarYngMuJbGAvNYDrOTkBiD9PvhGdarRePXVyTX9PEx1o2he7KHGTvTkPrA0mceyAOCQPFoCEzwOyh/mJPkwg8u3T/d6vBI9IF0Vp1X3mD2bbNolHrdYaLSFecAb/GbYGJmLLYPVm3EQWybcUD100zu9XHHdGnYvaHpAzIvfCpCAORADmLLmS10XLunVIw4g+sBEq3LIeUtx8Iy4pz41iVzkLfpAEn4k/VPp3QpO2apHXQXGqT9sYJKtSV0X1VfFkeIHmK8YDpmz1oZcsuHopOHPQ7jWOFsCqTAx+IfUZwYqmSy7niCCGO5mVX7xEWM6XM7YCFfEOyeIxTyccICqJi5dUEKScRig8R7p30MGR0U6n8NfwnsngrKuvfC0yzzJJpgeYI8iIhkzMOorTI8Dkd2EARcmZJLVbQ1BHA0g1lni8CgmWoYB2HAHIbjEWW3rQbiwCkYhT+GaVcKHfBlWFE2so1xuGig2mShw7hAMTZ0tZuzRdV8aQw5o/wCod0KWnZi5TKQXBwUkuDwIhcTFJ6qw4HeOBy4YQxZ7QqW6paryT2gQ4/mT9R3wC4mJVRTJVq1DxAwO8d0ObP6cKEuWCu8aIa8lW8eoI4w9ZdiG2hRkS1BaQ6ksSG/Kr6GvGFbBtG1WGbeQVJIoQQ4I0IMB6fan7MpnRdILiSzrTe7PBRYKH3XGPIT9mTpBIIbUHA8RHttoftH/ABVl6IIKJqj1wDQpFermXLU3Zx5yXtpTXVC+n4VZfKcU+W6AzZU9KqHqnQmh4E4c++HRbVdmanpA3vdocFY97iKT9mpm1lEvmg0VyyUOHcIzBNXLLKDgZHLhmIB6bshEz+Eet8Borl8XLuhD8HMTR1Bsqw1KnhfZx+E48vi890OS9ozG7auYB8SCYDHXNCaJqfi9MwMtfKAKmBg/dv0pjqMxHKxgal890BZc3fAlEY9+/ed++Kmj40rX7rA+kgLKXUjOOFeGGr7mzMUWhxXH3df0EDmzlGiMcHH00gLT51wM93xI3DPmYzlWtA90qO8t4D1jZsnsqpQC5ighJPaUWfhmo8AY0Z+xbNJuuFzSoXnDISASQMXJdtIDyqdtKT2ZaB/K/mYak+2doRgmX/y0+ketXZJCES1CRLN53dZJDYUF3jHTZVnUGMhDZl1A8ALxfnAZWy/2gkuJjgkEAjsudzOOUPTdp3gBMQmaDgoABRGoKQxY4kjkIyrb7PyV1ldVXwk+D61zAjNs1rXZ1XVBw9QfpmDvEBrWrZQIvSi4xI94cRpvEUs+0/dm8lZjjqN0MypgUL8slhv6yO7zwOcWnSkTe0yF/FS6Tv8AhJ1wO6AIJykMUqcHAiqSMWI+hixsyZooyFnAZK+XTh3PGchS5CilQcZpP3SG1i8L6S6QKviK5tgPCm+AGFrlulQdOaT5jQ74ubOGvJLp0zTx9RTyhpFqChdmVGS8SOPxDx8oBOsqpRCklwahQqCPvKA6y2oopinNBwL5jQjd+kMK2eiaCqU4NXQcQ2nxAajnAkMuqR1/hy4p14HxwhYqLu5d3fN9d0AVM49mYCQMDmOGo3RWbIKWUC4yUPuh3Q7LtqJouzWSvKYzA/OMvmHPWAz7OuSpiHGYxBH14iAYlbTSvqzw5ymAdYfMPe448YratmLlMtPZIdKhgRhQ56eEbfsLseyWif8AvlsQ12UrBZ+Z6gaY8Y+yzNkyZkvo1ISpGQZm4acoD5j7CftDlyAJM+WlAf8AiJS1fzgeY7o+g7S2LZ7Yi8Qk3g4mJYvvfMR472o/ZldBXJ6ydMx3Yx5Sw7ZtFjC5aVG4oEFJyfNPwq4eMAXa/s6lLrkqC0g9pOR3jEbtd8Y34pi0x/mz56jxhuXaFJ68tR46blD+4MXm9HO7TS16+4rj8J8OEAqsUBBcZEfdDuhg2sK6s0Xhkodscfi513xm2ixzZCjQjUHA+oi0m0JVTsnQ58CfIwBLXsSl+WbydRiOIxT9tCgtMwUNd5AJ7yIeRMKVUJSoYH7y3GGk24ZykE6uQ/IFhAYM0P8AQ/eIhaaGbfhvh6aipGYpzeAKkXnFGzfAbzpAJE1pygSwEl6PmMn14xef1XAL782hdCb2JADsTxgCIch8zT1P0j0WyNnolJStaby1lpaMiRipX5QWDZmmrZWyJImTEpoKgVwG/wCsP2yYV2gu6Ug3EjApSigByfM7yYC+3rWqZaCFEsjqJBoGGjYAkktoRDNqCejkGuCg97HrPSmT+cV2mhItBoVBV26FY9kZjNmPOB2qe+LGgDDBLab/ALrAEnT3SEl7tSATU7ycqYNyxeEjNwqaZ8Mm8KVqXisxT49/6xyjvOr7zn94wEqOmPcPvw4RSdKTNS0wHcr3hx1EQFNiRFxLfc2ej5b+EBhzJcyzLBGGRFQR6RsWS1omJKkhlN1k4tvSNPLxgilpKbiheBoQMQWxByP5c98Y1rsCpCgtBdJqlQf7BgNyXPCxcmVSwuqaqXy/MN2MLTJC5CrwwOBFQR9RE2K0pnhxSYMUj3uA1+xpDljngApWHQcXy3o37u9oASUBaXlgBqqTpvG6DybZcF1ryT2gc/l+E74VtNjVKUFoLpNQoZ/ruMXDLF5OI7SfqN27KANabCCOklElPik6EZcc8oGFCZRTBeuSuOh398Us1oUhTp4EYgjQjMf3h+bs3pkGbKSer20s90nQ5iARs+z5kxYloQVLJYJGLx9Q2F+zcfh7k9ZKixDVEvcNQc8qUjx/sd7VfhJv71AKVMkqbrJG45jUbo+0bN2giagLQQpKg4IwLwHxz2h9hJtlU9SMlDDHwOEei9j/ANoykNKtZLYJmZ8F68cdY+mz7OmYkpWAQcQY+c+137Pyl5kkXk4kZj9N8B9GkzwoAggghwQaEag5x869sbRZlT1ouhLUK0162d5OmTjTOPP7B9rJ9iJQetLr1T7pOBHpnGZap6lG8S94kvkXzgB2+wKkqvJwOBBcKH1ELy7UlVD1VeB9IakW5SHDXknFBwO8aHePGKWrZiZgKpRNKlJ7SfUbxzaAtJtpAuLF5A904j5T7p8N0Btex0rBVKN4DEYKTxGm8UhEWgp6qwSNcxw3bj4Q2hZDKQo8Q4IP0MAnLtRR1VgkZHMeo3Q4iYghwtPe3hDMyYibSYAlXxgdU/MB2eIDbhjC3+zczIEjIioPAjEQAFWYlJUaNgddzZjflC9qW9AGSMvqTmYzLLtebORNmLnS0FD3UFCXWwJuoF8VGLMA2BKmSWZaz01kQuchKZ6UmYp5bSVlagQpiWASlKqsesKiABPs7+kJoR2k668GaHVWhCrOuameAbqlJQoIdxNCEylAMStUsmZeAusGyJGAdszDjd/pgPRbKkMsAh/vWNu3TWnzGSA5dixCdQCXw3uaCPF2X2pny+zcfUoBI4HXfEL9qJ5DEp/p8d5gPWWm1OTVy9VHE+kKkn7+msUKEugKngKMsrNZRSpXRhaZaFuwWVdUuCBg5NDNpQhMuYoWpCikTWYIYFF25LIBdSluQFJ6ou5h2Cb4Iphp6xGAo/D014QWz7KSuYtH+IWUXQ5VdDGoAAN9iWc0Ja6NYwhtNSSu9OR1FlAuov3mfrjrDq0HeIDdlgM6qg5a/pvgalOGyyH3jGIdsvjO/wAkf+SOG2W/3v8Akj/yQG4jCprhwq7HnWsXTMYMplJNCDgdOB3/ANowP8aH/q/5A/8AJFk7cb/e/wCQD/8AZWAa2jspUkiZLcoNd43HQ+cP2S29OK/xAMPi4fm8+MY6faAh/wB64IYgyAQRv/eQmm1pBvCaQd0r/wDSA9bZLVcdKheQe0n6jRQiltsRlkTJZdJqFDyOhGYjAmbevFzOr/7Arv8A4mMEk+0hSFJE5wrEGQG4/wASh3wHr/ZvZku1zkoKxLJqRmWNQjeQ9Dhvwj7PsfY0qTLEuWkBNaavi+rx+ZrNtb94lp9w3h1uiYJc4lplAMeUbqP2zbSl9UTJKrtL3RAu1HfN8YD6n7Xfs9SoGbIG8p03jdHlfZ72hm2CZdLqlE9ZB806HzjzY/bptP45P/JHrGJtL9oNqnqKl9CCcbsoD6wH6f2PtiXaJYmS1BST4HQjI7o0Hj8obG/aNbLKsqkzEBxUFAKTxBj1mzP2wbRmSrQszZCTKlhSAZSB0iukQkoqoF7ilroPcMB9A9ttk2czbiTcmEXm91zk+ROOkfP56FSVFJFHqCPuu+KWvbyrStcxdsly7yZinmplVKUoKRdlqV1TeIoSXTuLZtr28o2cldpllSELF0oQVdIJgTLli6olSFSyV3heSGZ8oDSKgReTh4p4+sUQplAgsRmKER4hHtNPSXCkg/LFj7VT9UD+X9YD36pkudRbJX8eAPzDL5hTUZxmWixzJKtPIjyIjJ9ntqqnquzZiZaXA6T92AgEKLqCiCQ4GGHFo1tlWtU2ShKrVKk3jUThLUEjo795F1QKQVdVic9aQF5NoC8KK+E58PSDImsGBI5keEZ1r2W0uZM/H2UqQFEISA67svpAB18SXSzGsYEv2pntig7ygE95EATYvtFJkWefKmWWXOXMKrsxQDy3lLlhnD0WtK6EYHNiAbe23KnpQJchMohSlEi7QKShIlpZI/dpKFKF5z1zvJzDHQAY6Cx0AKOMFjoDWtm30TLVKmdClMmWqSTKSEi8JYSFuQGdV1VWzjrBtmzIQhMyyiYQJt83mK1KUlUs3gHSEgEUxvGMqOgNHau1ZC1JMqzIQBecF6up09hQcpTRyaxfaHtAlcmXKRIloCUSgpTAqKpd51JPuhV6uJN0OaRlxxgNf/HpN+2//wAySm0BXRPVUglYWm6cKANQeDgkTt+zpEy7ZkuqWtCbwQQgrSgAuUkruqSouqvW4xhxIgCbUtEuZOmLlS+ilqUSmW73AcnhWDGIgBR0FjoAUdBY6AFHQWOgBR0FjoDVsXtAlBsgMpKpclSVTUsl5zTlTCFEjAoKUVfDSkOWL2lsyEgKsgc3L5TdTfuKnOB1WQFJmyg4BrJBILx5+OgH7NtWWhci7KAly1y5kx2UuaUMVOohgk9YBADAGt41gyduSwmcEoIM2YtVQhQShTEJSCOorEFQejXbtXyoiA1vaTbkq0N0VmRIabPX1AA6JqklCSwqUBKg+HWoBHbI27Klfh78hK+imlax1WnJIoF3gS4wFbre6C5OTHQHotm+10pN3pbHJmlK5Vbo7EsTLwdTutRmJ6xcNLSGoGxLTbUqkyZYQApF68steVeNE0A6qRUO5dSqswAIkwAYKg0joIj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hMSERUUExQWFRUWFxgYGBgYGBoYHBgaGx0YHBcaHx4YHCYgFxskGhgcHy8gJCcpLCwsGB4xNTAqNSYrLCkBCQoKDgwOGg8PGiwkHyQsLCwsLCwsLCwsLCwsLCwsLDQsLCwsLCwsLCwsLCwsLCwsLCwsLCwsLCwsLCwsLCwsLP/AABEIANkA6AMBIgACEQEDEQH/xAAbAAABBQEBAAAAAAAAAAAAAAAGAgMEBQcBAP/EAEgQAAECAwYCBgYIAwcEAgMAAAECEQADIQQFBhIxQVFhEyJxgZGxMkKhwdHwByMkM1JicuEUNJIWQ3OCorLxU2PC0mTDFTVE/8QAGQEAAgMBAAAAAAAAAAAAAAAAAAECAwQF/8QAJhEAAgEEAQQDAQEBAQAAAAAAAAECAxEhMRIEE0FRMmFxIvChkf/aAAwDAQACEQMRAD8A0W/rcZUpS01IAptqOFWrtAR/aa1O/Sq17oLcXAfwy9tB7RGf76UBp4+2OP0kFJO6Nzdi1/tHaCfvlB+/xYe6OLxRalUTML9x90UF6X1LkllqIJOmsNSsS2ctlmHrcQzH4Rt7MPRHkEhxPaR/eqrqGDj2Qr+09q0E1R7h37aRVyp+cdVy4aiXDcHaFTAzPmHIgj5ER4Ur6Q8locV2lj9Ya8hCTi2069J3BKfhFaVCjEOdt99oUmTUgA+BhOnSXhDLJeKrSGPSa/lT46d3dHji21aZ/wDSkt7IqpkkJFT4D5aPSJiFHqnNyHtpD7dL0hFuvFVpZzMH9I+EdViy1U6/L0U/DyirNn1PWbsMJmqSKqqNOx9NIXCk/CDJcJxhaQ4zhTChyge6ohtOLrSAOuP6RFYUAvU+Zfu7I50LgVoX+eUDhS1ZArluMX2qjKfZsg4001hKMYWkEPM4v1UvyioSQB6QhaJYU2pfTqnWG6dPdkBaDF1qaik6/hTHUYvtDh5iRUOcopx2irVLZy7DmDDCChQJChTuhKnS9IMl2cW2lz10nnlFfEUjhxfaXqoV/KPeIqaNrR+Edo7OB3Qdul6QZLVGMrS/pJb9IhScX2klsyR2pFOWkVM2cgKKQamlK1OopprpHUSw769x4fPhA6dL0gLNWMrSSesO5I98KGL7VqFp/pDNxipGQDVi+423eEIWCQAXP5RXsLbUg7dP0MuP7Y2pqqTWnojlX54x4YttZ1UkDjkEVRlgsAXpz74b6ZLNmoH5itIXbp+kBbnGNpb00vX1R2R3+11pHrAON0DuiqlyUlLvodav2N3iOBSW1avD5aB06XpBktk4wtP4gaj1Rp3CPRTTcqdSBXj749Eu1T9CyH+LB9nmVbTzEAK0glkjmK7b/PKD3Fh+zTKj0Ru241gEBDMUnhroH8BrGXoniX6EvBn2Mvv2d2SPfFImCbFVkCrQRwSlj4wNzJRSWIjqRkngonF3ubT9D2IUdB/DzW9I5FEacieDmkGOIsPpnJIZljRXz5Ri+DldQ8X1jWcJ4kC0iTOLaBCz7EnlwMc3qKGeUCyEsAZMsipc3KQywRp7CI0nD18ptKClQAmpFXA63Pt4xCxHcHSAkUmJ0OnyDATZ7ZMs8wkUUk+BHz7YUJKuuMtok15QU4sw9mBmIHXGoHrcoGbst5kLlzEAAhy+xehBG37iNDuy9EWuVnTRQotPA8RygSxRcfREzEB07jhX0uXOK6M3Tl2568Df9ZDSTNlz5QmoAIVqNwdx2wA4ouLopmdI6iiyhsD8DD+FsQ/w6+s5lroocOCh2QZ3lYkzEZWCkKDjmDwMKpF0Z846Es4YEYVvxMiZlUxlrYKHCvpMYN7fYEKBTlBBFKUL6+IjOLyshkzinQEMNnH7H2wZYPvfpZfQLPXRVB/EnhzI8osrxVSPOIL+WBF83cZM3IR1fVLbftpBfgS8EsqzKDM6kFt26ye3eH8UXR0iCU+mlynnxHfATY5y0LQsEhQLjtESpTVaHF7QSjk0C/7pE6UpLAHbtHo/POM3/hGJSwBHpbVG3sjWbNaBPlCaNx1hwI9IeMAWKruMuZnA6q6Hg40Ph5RT08nTnwfkfyVwsw3NTPsqXSnNL6qqDQeifDyioxpdgMvpEoAKS5arjd4gYRvUSpwzK6qyEEHnorhQt4wZ3lZEkKSdK+3ziNdOnUU0EfRltjUELTMGqVA6cKxqzy5iErSlJEwPoN/gXjL7XYzLWpJcgFhy/CfCDTBNuK5KpRNUVH6Vel4HzjR1EVUp8kRWGD2MLClM0KAYKBB4U+fZDeFZgl2tCiOqpRQ5A0VT3iCLF9355BIBJSy/DX3wDyVGhGoLg8IOmlyp8fQ5K7NUtlmAd0p8BGYXrYgietLetm7jX36Rp8u0dLKlzPxpBPv9ogGxpZcs1KtMyTXs/aM9B8KtiTzEsPo+yPNlkB1JCg4r1S3kYvL2sqejWMqaggFhwaBDBlpyWqXwU6P6h8Wg6tm44e+Dq1adxRMoloFRz398eh61yAmbMTsFqHc9I9HThK8Uyto0DFaHs630YPTmNoz4HTb5oY0LFrfw8xzw8HHc8ACKDUEas1eXZrGLotMtYG4jtIFrruhNYi2myBY8jCMZj7T/AJExFuy8srJXpseH7RulF/JFfJXswpwtZiiWQoNWh4jl7YvZKVAumrV7G7dYJriw2mfd8tgApiQoc3rA7a7IqVMKFOG8C24iilXVRtPY+NtB1h7EaZjSJp659BXHgknjw8IZxXh0r6yR10/6hAZKLKzK4jfny84OcL4j/iEdFNLTBRKj644H83nFNai0+cNjTt+Afc17TLPMzpoUvmSdxuDGiiZLtUjpEVChUHY7iBDFlwqSvOE1VQHZX5T+FXDjEHDd/Ks6/wAhLLTxHZsRBJKtH7C1ndHr8uY2dQHqEsk1OU1cRd4PxD//ADTDT+7Udj+HsO0Xl53cm0SXlkKSsOl9DyPAvGZ5FSpikF0qSWIIqOH/ACIKTc48J7B28GgYluTpUmnWTVPaPcdIBbBOmS5mZNFSy54pZteW3fB/hu9xapWVR+tQGP5hsrmeMDOKLsIXmAZQ9IV6yfxAjUbHhEKTdKXB6Y73X2GVitiLRKE1IFaLTwVv8YCMVXX0MzMkMlWuuvwMewrf3QTAFOZa2SscOCm5fGC3Ed3BctVMyWckbDUKHFuUKcHSqcoiTVrMHcE350czoVn6uZQV0Vsew6eEEt+3cmYhSCPnYxm0xBQogmqVbb8CDvGkXLbxarP1iQtLJWdxwV88DE+ogpJTiO/EzjoyFFJHWBPJm840q4rf09nSp3WhkrfcjQntEBeKLApEwK9YMlYGh/CsciPbTaHsEXp0U/Ko9SZ1T2+qfHzicl3qd3sT9olYvshDTAKEsptWqxfv9oiuwxeHQ2mWSrqklJrsqnnXugvxJYSZZHqqOUvsT6J7Hp2tGcLBSohVFAsR2RHpr8eD/wB/mDs8mq22zPmB3cRllrs/RTFoqGUW7No064ZotNmluesOqo7gjQ+DQHY1u8onJUd3ST2aRChF05508Be+AgwbbuksxQweWza6H9wT3xBxnZSqUCPVUFeYI8PKIWBbYEWgJ2mJKO/VPl7YJL6sRUgoIopKmNNdx74jXi41OS/QTSwzO7DackxCvwqB8C8arazm0qFMR2GojIkkinjGm2O2vYpM1R0CQo66KyfCLeqhySYJgJiOzEWmYz1Y+wP7fOPROxhI+vSa1BHgf3jkXdPK9NA9hNiytnX2J8xw3gCSopSRmao79PZv3QdYrS9mWH1Cde0Rn06UQC0UdFp/pOXgE8Sygq1KGoypgetFkKDy4xc4itWS1V0ypeFJSFp4gxulJxf0VcVL9NF+ijFnR2ZMmeCZWZQSr8J1I5iumzwdX1cKJ8tnFQ6VD3GMtui5ZkqyoVqhRJFPRc78qawU4YxYZP1czrSt/wAvMfCMdSnGp/UNjV4lNarIuUsomp4F9HApQwzKNSQ7jTbTeNJvi6JVolOGUCCUqHs74zG8vqDMdyEFidiQInQq8/4lsbXlBUcZLMoIWhM0ZQFEn0hTVqP86wMWsEOsVR6wckp5/mTpXXjxgHn4gnKUSFZQToIn2fEs0Bt+Op9sXKlGLuhJmh4exUuQkpouWQ+UlmPEQq9r5lWphMl5FDSYkuU9oI6yeR7oEbmnKm9RDpJOmw58hBdLwXaWDqD61L90UzlSjK72SSKu77yXInO7TElwU1CxxHEcRBFb8XJnJyqkkE1BSqqToSHHDbeI0zB04sFAU0IOh5QyjDk4ZsxGYbP4EcQYhKrSnsFEqLQopmAFgk+iRoQNq6EcDpzgluXGapUsS1pzlPoqdmTwNKwzLwzPKWISpBqzjXY8iIjIw3aAopLcU6VHztA61OSsPiNX9OSoJmyxlS/WTrkd2alUPp+EltCITh++VWaZmAzJIZSdHBiQi4rSFMwNC4LMRuDyj0zD08KSAlg1AW/p5t7RDVamlx8BxJd734i1AIyFCg4CiaF/VNNCd9ix4wN2U1UFuhSSxDVCuB+MXU24bQCzDizDziXabinqBWpA6QABxXMkaP8AmA9kRhVpQxFg4k2RjBK0JlTUEhSQhS31GmbkRr2xQ4lkCXaSkEFRSk5tlPXNyffvh7+z08AAt1qghtIftdwWhSQSkOgUJL9Xcd2o74I1KUXdA0N4cxIbLmTlzJU1BRiN/CLHFt4ibJRNydVZDFx1FpdwaVdPvimFw2oAnLm8G7aROsl2WhUpUtaQUE5k/lUNG7Q48Ik6tJicfJSWW0qStC3DpII7ju0HUrEqbQhYEsgoHSgEjrZfSHbleBefh2flBAYcQQYesVzWuXMC0pBSNU0qD6Q7w8N1qTd2RlBtYKSeUqWpaQQlRKgDwPMaxdXdfoTZVWcoKs2bKoHRw4/1B6Q0rDc9GYIDpBbUabexoXYrktKVpWA+UhQZtiDClVpOPFkrXIl73/8AxKZZCFIUHJqDr3co9FjaMMzc6ylLupR1G5d49BCrSguKY7Xyy4xaoGyzGGyfMeEAiqMW2FG84PsVLayrpmoKd4jPnYa7acP3iPRfFhIBMZAm0k/lT5RWWG3KlmlRuIIL9D2lT/hTFNartaqfCN/JfFlLi9o37AZlz7ullJChUKG6TVwRFTfmFVSjnlh07p4fEcoEPo6vaZZ0Z0KarEHQ8iN4167L5l2pHVITMbrINfDiI506UqUuUCfK6yBtwYhNmJTVUtVcp93A84HMaLSoWhaD1VdYPrqKU74M8SYUH3kv0jql9eznAHiJJ6GY6ctG0aoIeL6MozfJYYwMkSonykRFkRMlmJSd2SSwGf0eIBtDNsY1IIVL0qjhqU9nEcoy/wCjxLWgdkawgtSOZV+buSZwTHqKvo0NWmyBQ4KGh3/fmIQqUpNUj9SePMcD5w9Z5gUHHgfmhijTAhyZhSW0OpGxHEcREvIlQAPjuD7oVNkBWrhqgjbnEQBQNddSNlcxz5QljIbHVpdgRUb8e3hHE9bqrHzxh6VMCk6dr++ETkO3sPDt+MOyeVsLnFynYKr+FXHl2x5CmVlV3GPSZnqL1+WMLUjZXceP7wWvlBrB2fZQR2Vp5j3wzZ5hdla7HjHRNVLLFynY8Idn2cKFPZtw7olbkrrYtbOqkhIp6J24cuzhEWYro1BvROohyTNbqqq/tEOTZb6+PL4wmlJXQ9YZ6WgMadU6dp1HvEMSJpT1D3dkR03kiWso6RwfYdvbEDEV8mR1VIZYqDx8NofG65JfoL0XypTntofcfMeEMWRRqn8JMUuFcTrmzCiiqHMBsOIgWvjFE2XMV1jukjhXzifbbSfkS3Y0lagkZiQAfdQ+6PRmqsSKXZSlnZYOY1LKB37U6R6G6LeRqwZ4sQf4aZ3N4jwgAWSRUAd3GD/FkwizrIoaMe0jvjPQWEbei0yMnoCMU2gotZI0yp76R2x2lMwU14QjFskqtKmqyU+UUklZSXFCI3ygpL7KeTjL6NvuXCiZlhQuWyZhdydFVOo98QAVyJm6VDuI4EHbui2+jLF8uZZUyprImJdIUfRVWj8DBTfNwInJIUkPsRq/ERy+5OjJqeUW3UiBdmIkWmWZVoOVZDBYLOdj+VQPdGc41lLlqtCJjZmBChosUqOB4jaLy9rmmSDpmS9FN8sYob8CVSJnSVatNQXAccf2jXSjFvnDQtYBCQaRMlxEShufPjEmXBIkg6+jkvaP8saulTxjeBJKlT+qWIHjGvWOdmDGhGscut8yQ/MFWhlcirpICh4Ht+ML6djxhTB4r+xCZczNrQ7j52jy5eant+dI9MS4rqNDCkuBX5+BhpXygIxkF3dlcdldvOFon5iQQxAr88IlKILHxhmdZwqu+x4cjDa9Cv7ELs7j5cfEQiVaCBlWOw8fhCRa+jPXPIGF2spVKUtHXy+qNR+0OMeXx2DxseVZ3DPQ+2Iip4lVJ6rVB4QMzMXFJArlBY8SPc3GGsXWdaAmaJmeWsOgn2jtiXBv+o4HrDLXE98ploSUKCkqFF8DwfYxDubEgVJXLmF+kcJVqy26o7yAIG7HOE4GS75x1eAWPR8dO8RSWdRCsqzoTpRjFqjZ8kDWLMsDeq0zA7MPnxi4xPblWizS5+vR9RbcDVKvMeHGKO/rGohM/ZRyqb8YAc/5gc3bmjlz28qSuSSGWkprpX0T3KAMTSUdaB5yNYdvo2eeibTVlDZjrFt9IklBtHSIIKJqQtxo5ofaDAiQQWIY84v72tpmWSRmYlGaW+7OFJ7tR4xY8CazcjXDOBSqQollFJFH0Ic9wePRWyphzpIJAfzoY5FbjcRruMf5eY3AeY4QA5dNzrp4/wDMHmLB9nmUZ8u/MUgC6NxsG1+XrFnRak/slLwCV+t/FqDv1UeXOK+0XeF10Mcxasi1FqMlPlCbDewLBdDx2/aNsoyX9Ir5L4sKMO2OZJkgqBAUaFqHgxg7uPGKpXUmPMl6V9JPZy5GLLCt2JmWCUlQBSoPtzY/vFPfGFVynMt1prTU/vGFV4z/AJqIlx9BdbJabRK6SUUzGrl/FxQR6qm0fcRk+KVJyT8no7Aiuzg8wdYubsvSZIOdCiKM2x5KBiuxgg2hE2clITMI+sSnRQp1h+Yb8QX2MX0qXCV1oV8AbZUkhtvKJHRtDVjWwEWIQFBvA/O0KUs2J2Cb6NU/aT+mNQtEsg5wXbURlOBZ3R2moOjdkbAhYIHBo51b5jY2ghQBFYcU/dERf1Z/IT4H4RNls3bFN7sNCFKNYVKmUjxUdYbnTgkOSAOO0NPjkTVx4I34xW3nfqZGVmJJqDwirvvF6ZaB0ZBJ9YbQP2+8JVtSMh6O0jZ2TN7Nkq5aGNFNc3eLsxPGwjxDZemk9NZySgVUjUp490BVgxTNs8zqdhSagjhEi47+m2abUEFJZaTuNwRC8UWCXPJtNnBCQ3SJHqKO/wCk8eMaLRvyWGRSaw9EG9bP0ienkvkUWI3lq3QeW4O4hdmtK1gSlq+rUz/kOgWOQ35RJw1fKLOpXSJzS5gyrTSraHtEO2m7QiYFo+slLJKCHqnh27RBuyuiXmxUiyLs89UqYnQ7bjYg7g6vCcQlCymcgMogCYNs41UP1Cva8Fl1WqXaUqlkgTZYPQk6kbyzx5RXWC1WXMgTgSFApmBqAFwD2g1h+U/DC/8A6QLvtYmWSbLPWdIpwUC6FDyPIwN2CcEzE5qdYP2Qa3LZ7LJXOlTQfWyrD0SRQ01cNrSoiFijC8tMpM+SvM5IUKUUKvycVbjCXlBcg4su0pJIIICgoNwWAX8QYjy1Sl2dQKSCFIOumoUfa8SbzlzlolzFsXSwA1y0dxwdjEG7bE6ylTh0rGtDTq+33QlJcQ+iFYgCvLpVqx6PTLI8x0uEZtzUDnHoJP7A1jFy/s0zuZ2eqhAKE5WOjuG/5DNBxjID+HWxrR9nGYa8oAX5xb0Xxf6OQE4os+e0rrVk+UUSpSkmogpvsAWtQcVSlvCEKsYUGIja6vB2ZU6alkK/o6xbNs8gIfPLf0FbVrlOo8o1K67xk2kEyyArdBoR8e0RmWH8L/ZwuUcyncp3Hu0hZnqQoEBSFA6ihB8xGWUadZu2ySTQaYjw9LV1j9XVs2z0Azcid4zrEMtUqXNALKSWcHmGg4u7GgUky7QMwIylQD0/MnRUBGM05emEpRmSSQx1bRgTuNgTWkFCE6b4vQ3oHBKzJzpH6h+En3H9uEPSFtDV2z8hBZwQxSdFDcGJ1tsQSykl5aw6T5pLesN+46GCRJYCXBMwCc5DpbrcQOPMCNLsispymo1SeIjNfo5tSU2jrHUNGlzJTBh6Oqfy8v0+Uc6qryYyQuW7g6bw1Z1FCshLjYw7ZZzpZXpDX54Ry3JBQSdg9Nm4RX9gQr2vZNnSVKryfXsgBvvFi5ppQHbYRFxDiRU1SknsbXTSKSwkVzPF8Kd1dg3YeXMVXN3PDKlFqaiOWiYVFhptDlld3qeMX6IOV3YuLvvdNpQZc6s1mlzN/wBKj6wbQ6iK5Nrn2VZykhqHcKG4I3HIwq3Xf0SkqSCEqqDz3iwtc1E2y5iOulbFXrEN5DnC55uKzeAhue4LPbJAUB0SiSEspxm3SXNOQ7eEDt23suzqVKmOUZv6FD1hv28RHMI3lMlzhLChkmdVTlkkduxibj2R0awkZVN6yQyqn1uY4wSkk7WI2fsbvWwqYWiWnKlusRQZhqRx1d4etU+TNspmhLTQQFkaE/i5Pr2g8orbvv8AV0K5KScpTVJ0LircC8VFhvPolFJDg0y7KHA/NIjxbViyxd3NfgKQpfWVJIB/PKJ0PNJPgeUPzb3TPnrlDqonJ+qejLH3enH0T+qAyfMXJmAjQ1HAg/tQw/eJ6qVS8zUKTw4hxwMWumuXIjd6CDDmIOhny1ThmQHlqHAKofD3RXzZ5TaVJIZln/Kxitts4r+sA9MZjwCvW9te+FWm2FZTMJdSkgK/UkZFeQPfEuOGgJ+LSiXPUiQt5RCVpf8AMkK98eiBeNpzokk+qgy/6VFv9KhHIlgVmbFjFTWaZsaDj6w+XgCCAWzK+Q/GD3GDGzLqKkeYgDIDVrSje+I9Fp/pOXgAMZKe0nklPlEW777Wih6yeB17jFpiCzpXaVvwTUbUEU0+61J06w9sdBuD/mRS1JO6Nu+jTopkozETASqmRVCDvQ0VTcPBLe+HkTnzJGbY6Hx2jHcITSmUCHBB14dnAwf3bjdaVNOHSID60VyrorvjnVOlad4MtjJvZX3lhiZKU4dUvlqO2Bu+ZpEmY2unF6ih4xqotCLQjPZ1gqAqhVH/ACng/wCIPGXYsnObQCCggjqKYEei9PfvFlCpNvjMbsDSZdKD9ot7ntSQ8qbWUvXihXqrHMbjcOOEQLKp2+XiVMspACxVJLPwPA8/OE3klYLsGXSUWlSFgFkuCKgg1CgdwRUGNCs5IVkO2nMQDfR7bSs9GQ5QDkO4STVHY9RwL8Y0C0S8wBTRQ9Exgqr+uQXGrTZSDmTUjblwhi8rx6OzqmAabRIlTSoEaKGvI8YoMYzckgqys9FDgeUQeXdAjObfLzzc7VCnaHE2FyVBgCe8Q8izF0lJBBD98SZFkIymY+UxrTxgg2RZtgJSVHUeEQ7FeQSpnS29RWNGstwS5lnnKLsJaiP6TAFbsIWKTJE2aqYOqk+kKkgFgGiynR5rJB1FF5R6/r76dhmCsrAFxQCJN22OX0ZJmpAIqcwoeDGB+RZrtW4SLQWrUpHm0d/hruBbJaSToxSad0WvpLq3ISrL0IN49Gt0qFDxiwtd5qmIzlZI4msV2e6vwWjxETbsva7kdQJn5VUIUQRXyix9MiPd+iCghTqTt6QG3McvKEqV0oJTVaQ5bcce3zgzs+ErNIWVhKlSmcqSvR9HGjM8IOE7JLmdPLzmWASWJSQezdOukPtK4u8gLkzDPHQiq6mW1S7OU9hbuPfCrsmGYnoD6RJy8Qv4FmPYDBt/ZmzJnC1SQsBBKzlLEKFQRxFCe8wu97gsy54tiUKSKqmBKspSujKSx0JrTeJdtaF30At0yyrpJLfWAKUkHV0jrJ7Sl/AQiwDPImtrKIW35SQlR8SmNCvC6JKpybaEFJQQVsQ7+qpgWY798My8KWeXaCcpa0AhDKYZVp6zh21OnKDghqrdABZp2azzWNZakrb8pdKj45Y7B3ceFbOkzJQQrpFIXKUczpJ146OBWPQ+KBVPQZYuP2aZTTLTvEAsyiQAQe4f8we4t/l18S3ICojP1Mkbv7G/5jH0Wn+mmXgDMQ2lKLWp9ClNe4R2SoKDggjlEDF5e0q7E+QiqkT1JLpLGN8qXLKKe5xdjfcO4dlTrFKJT1mdwGP798RLxwtMl+iBMFS+iv3/AHiLgDH2WypROQCE0zJ1bmDQ9zQe2S2ypwzSlhQrTcdxrHKfdottFqaZmiZxQTUpUC4oQocnoRFdiJXTS1LmElQAdepNQGPERpN/XbKNZqAElhnAbKds3APvpxjNMTyOjTOQHZLAeKT7410ayqOzWbBxKmTQABtNYl2G1FBLjMhVFp/EPcRqDtFbY5lB8tE1KGimSsyewywhd5RPCpZKkKSSk8RuDwUNx7iI0OVPfxryPwMZ/wDRxPPSqTXKQ/fx8PGD6fIKVZk944xkniTfjyJirRZz6SSyvmkUuK54mSAkiqXU3Iaj3+MEiyCAoGh9nEQH4ys5BRNQ/A8Ii06crCTuAcicETAKZT7O2Caw2fMttQaAaivbFLOu0KXmSdSFBPIu/gaQb3DJlCWAoKzjQltIvvd2RFhBddkKLLMQQ3VWO0MYxHG3WtFlQfR6OXR6VIB9kbupYEiaQGORXf1TGDYyL2qyf4cnzEdOlpWMsvkWKroklakS7IF5WJIZg7sOsocIWm4gC4sPgUf+8XlzAdPP7Jf/AJxOu+0mYkksGWtNOCVFIPsi25nuCf8A+C/+CP8AR/7Q/JuAFvsSQ3Eor7YLSDHg8A73K0TpgLCysOAWkBvGOKnzdBZQBo2dIpw1i0BjxPOECRWmbNHo2ZIHALSKdxhJmzg7WZIBDemliOEWYVzhSDxMIkkVnTTg7WdABDFlpqDqNIV0k0mX9QlhX0wcuxanDhFgpdTWEiYHDt8YRLFyvnLnZiUyJepZRWATwOnCPRPKg+vlHoYyyxa5sy+By8adYVgDQNXoKUg9xgr7Ourej31DQBlT6JZ3rr2D54xh6Jfy/wBN0gKvqW9pW42T5RXzLoB9GkSsRW4ptayzuEvtsI5Zbxlq3Y8/jGuXKOUV/wAvDC3DtwzZdmC1IJBfKU133bSkWSZ2ViCQW2NadnbBzhGzhVhk6EZaN86w5eGGZMx3SxI9IUL7aaxgXVtN80SUV4B2y4xmoSBMack0OZn5hxrT8Q3gUxNKC0TTJBQhRDJUXbSgJ57QUXjhBaT1FBXI0LQJYgkqTJmpUCClnftEaKUqUneGxtOxRWZDCsXV3T0EZJnoHRQ1QeI4jiPfFNZ5mj1HtiYlLVFRx+PCK5bJhvg2zKk2gpUHDPmTUEbKHERoQUFtlbXeAH6PLYVKKDUJql/VfUdh4cYOlyilWZIY7iMU7qTa0ITbrKpBdB5kbP8AD4wM4tvhCpYCdXqk6g7+2Ca3XoyMwHo6jfl2xnN7zDOClhs4JLDcb94hcYyeNCWrsipmqUFB+smo/T6w7gx7jBNdlpAAyDUDdyD4wF3baSJya6nf3+UG91XEpDrSWSkZtNU7V47doMWOPoVwlkzFCzzgpz1VgFqeiYxTGKvtNkP/AGpPmI2uZNCrPMKS5EtdNiMpjE8Xj7RZP8KT5iOj0+jNNZDG5vv5/ZL/APsjtnP2aeRsq0f7lxy5/wCYn/pl+cyO2b+Wn/qtP+5caDKZAq3TPxq/qPxiXY0Tl+is98xvMxDkMyiU5mAo5G/KCO5LCmZkIlAaOTMA8Aqr00iTdjVa5FF12ps3SBj/AN3946botRAPScT94YN7skdDmSJypac6jkSkLAfd9jy2i1RaSxInLI4mWdv+Ip7o+NjNZVz2qv1mg/GYds9zWoqH1j9YUznjGjm1lvvV1/IY4lTkEzZhfYpbxhdxjAG9rhtQmHrZXahUYim4LVT6z/WqnsjSZ86pHSTEnRkoJA73hgrNR0053r1D8kQdxrAY2Z7/AGftJA+sPiv4R6NCVMVr0s+v5CSNNttI7B3WFgkxqxsx7U17xAKCQnK2pf5EHWMy9mUOafOANJ2A8Yy9F8X+l8vBn2KkE2pZAJ0fwEU6YJ72rapn+XyEMGyJVqI2urxwyt075CjA95zpMgFEwpFaA667aQc2HHiv72WFadZPVPhoT4RWXBgtJsksoWUqUN2IrXtEdtGGp6H6oUPylzTkWMZHVoVHkmk0gmN8Wa0BhM6NQ0c5VDsOh79YzXFsiYFTk5uk6wOYBj6pqH8t4mz0qSogpKS5ozecVt+n7Os0FUtx1/aJ0qKg+UXgdygkRZyVEMU6xXSJ7gBVeB3/AHifJSW4jiPmkVT3dElrIa4EtyBNJKcparB0nnxT5dkabIAUQSdRSriMy+juWOmU4ekHf8MUHNL0Pq7ftGNySkKSKfG9rSkZASJgMBc61qBEweqRnHB9D2HzghxNImT5jsxAOQvRbaoJ/ENnbhwgaue2ZZyc4o7LSd07gxbCCz6Itky8cOBpVqkF0qUyk7pXUt2biCi6L2KrKqWp8w6w5pdlDu1iHabIizzUqlKK7NNqQ7lLbjgpJr2U3hdikkWrbi2ywdSOIIeJyfF/8FtWCK75PRyZmYjKqWouNU9Uxi+MP5iyV/u5PmI2W1zGkzQC4MtVK1GUsfDyjDsQ2kqm2UK1RLlpPiGPg0a+n9LwUzWbh9dH38+u0vzmRyzfy8/9Vo/3Lj10kfxE/wDTL85kKs38vP5LtP8AuXGjRlMdl+ivsHnBLh+XLIRmVLBp6QW513FHgZljqq7B5iCK5Z3VljpSmoo1Brz0iUtGlB7dYIQsJ6UgKUXl+i5NR1hVXExMSF8LRXiR8NYrLlmP0lZauuqpmFB1FGdgGiagk7SWejTCdONabRkJD68wNEzqMNR4tvCAV06k/m6xTtG8JnncmTQlnmHTxhSAAkH6neoWT2gVqYBCbQteaiJyg3qrSB3Awv6wpcpnu/40g95hueQ5foaa5lEHbWvzSEEJDlJkMBrmPLnA9jWhQQtiSmee2aI9DaJqcrlVnpp1j8aGPQWGE+LVH+HUEgO4o3OvsgESx201ekHWMl/UKDPVPJ69kAiZbuasNe3bxaKOi+L/AEvkAOJbUpNqXlPCncIj2e/G9JIPZSH8S2VSrStgzNTuEVRsax6p846DjB7KG5J4N8wTiuzKsssFRQQMvWTv2ikFkuchXorSsNsoGMRwyCJCXozmtN9vZF2maxdJrsdG8NYwT6OL+LLVL2aHelk1zS+kRuAASkcQD6XdWMoxWUFM4IokLDDRg42NRWCSzYotKSwmEj8zKHtrFFii1dIiZMWAVEpJ2dyBRtKQ6NGVOV/A28AvZRpFvYVlNQeRGxHAjeKqUA3VPcdR8YmSlwp3JoPcBTUico6ONNh38I0IKZzwjNMASM80sSC0H1pmrShSAAVEMmrZjwBO/KMUleWBMEbNeYM9ec5palALSdDzHBQ2OoiwvXA4mqEyzqSTlcP67bFtFj2wI3mShJSsFJzknYjZu2LHCGKujUETCShVCHryI4EcY1UbRVpaK5ZeCRh6eQlcuaOoT/SoUzDhwPKLlCShiB6Ls9WB1+e2OX/ZkomdLLZWYBSm0I/GOeyh37wuRMCCJiTnBAB5g6+Fe6K5pqVgR29LU0lZ0VkUlSeAUDlV4/7oyHEkwKnWVWhMuUCOaWEa9eNmDZZgJSoU3KkEdZHMtp+0ZRjSUhNps+Q5k5JYB0cAgA94Yxs6Z5aKqiDW6Q9on/pl+cyHbF9zP/XaP9yoauk/aJ/6ZfnMh2xE9FP/AF2jzVGl5M6BuVIs5B+zqApUiVXlERNnIX1DMSnNRIDhNTTUab0i2kKm1+0S1Fh/0qc4p5uUTiSUlWYOp1uqprQNXlSDyWoIrBlAXmmSAozD96nrNTwDaRY9JKYAzLO50AQz9lPl4r7rtqfrEhZBE1RP1WbVvWVqeQ0idJvFJVSYsgtTokhvEaRnZMTPXLzMFWd9S6K6/ppvHpahTryWcsBL8qUL7wpV5pp9YsGv90NoULeHA6RanOglgMDp2D4QgEz5yUqIK5Va5VIcjR6kF/8AiGunl0+tkAH/ALdNabfNIlzbYEuM6xyCAfA8YZTegJHXnd8tvGlIb2C0MonJB9OQUksPqhrWlEnlHocVeyWNZ57JfHfSofeOwrjCPGCh0Cu0c4BACRrTnyg4xp/LK7U+YgGT6I7/AHRV0Xxf6aJLQHXl/MzO7yEelorES+/5tfd5CLCy7RoqqzuRi/Bs2HLAhVjlZkhXVAqPjD1pwpIVonL+kt2U0iThX+Tl/p90WMzRPYY492ndMkwQtWCR6iyO0PALiqzmXKmIJByqAcdojV0elM+fxRleMPRtH+KPON3TznzcW74F4BaQYtrOQodcng/xG8U1ni1s+kWTwNB59HdnKJxKtCmhBoe/3QWYrnJTI6x1Ibm1e6Bn6NNJnaPKLzFv3HfHPq4kvsNlLabvTeKQlRy2gAZVGgmAeqr87aHeAO8LAuzzyhYZSDUQY3B97L/Wn3RG+lL/APYf5U+QjpRzG7KiRh2/c4yzHKTqWcpVpmHENQjcQUXdK6KpbVkUoo6kdo47iAbBH3h7PfGgWn7pH+IjzTGXF7DINvUBKWSo9GpJFDVHw5cNIAL8udM6bIQkgdGhKgr8SKHv0cfqMG16fc2j9CvKBCdrYv8AC/8AERr6eOGymowgsdjKJ80uCClDVD0KyXAqNdTzjkiWUyZ2lVTzQgsCVEaaHlqIVZ/5md+iX5zYRI+6n/rn+ao0lGLA7JMuv2dSdPWlVPhFeVpM7Z3FCkkpqeq5UBTkGg3Rt2CBWxfzs79R8lQ2rFkWXF0KU0xkzqTFegQA/Vfi55xYTJqyQctoajsUsfho5hqV63an/amHh6R+eEZiwUmevZE+o/EAdfkw2m1TCKy7QNB1lJ0dn9jw6jbsEVk373/N7oBrJPmTFOepOLENlUyTvSoYvSPTJq0sBKnrfXr6drkRDtnpq7vMQyr0Ufq+EDexJE8WiZ/0LQ/+In/2jkRkaJ7I9EboZ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543825"/>
              </p:ext>
            </p:extLst>
          </p:nvPr>
        </p:nvGraphicFramePr>
        <p:xfrm>
          <a:off x="3558463" y="1064077"/>
          <a:ext cx="5527734" cy="449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4528" y="1330549"/>
            <a:ext cx="2858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Transient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Thermo-Elastic Simulation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975" y="5709577"/>
            <a:ext cx="86559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+mj-lt"/>
              </a:rPr>
              <a:t>Mirzendehdel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, A. M., Suresh, K., “A Deflated Assembly Free Approach to Large-Scale Implicit Structural Dynamics,” J. </a:t>
            </a:r>
            <a:r>
              <a:rPr lang="en-US" sz="1100" dirty="0" err="1">
                <a:solidFill>
                  <a:schemeClr val="bg1"/>
                </a:solidFill>
                <a:latin typeface="+mj-lt"/>
              </a:rPr>
              <a:t>Comput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. Nonlinear </a:t>
            </a:r>
            <a:r>
              <a:rPr lang="en-US" sz="1100" dirty="0" err="1">
                <a:solidFill>
                  <a:schemeClr val="bg1"/>
                </a:solidFill>
                <a:latin typeface="+mj-lt"/>
              </a:rPr>
              <a:t>Dynam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., 10(6), </a:t>
            </a:r>
            <a:r>
              <a:rPr lang="en-US" sz="1100" dirty="0" err="1">
                <a:solidFill>
                  <a:schemeClr val="bg1"/>
                </a:solidFill>
                <a:latin typeface="+mj-lt"/>
              </a:rPr>
              <a:t>doi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: 10.1115/1.4029110,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98439"/>
            <a:ext cx="8229600" cy="503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Friction Stir Welding</a:t>
            </a:r>
          </a:p>
        </p:txBody>
      </p:sp>
    </p:spTree>
    <p:extLst>
      <p:ext uri="{BB962C8B-B14F-4D97-AF65-F5344CB8AC3E}">
        <p14:creationId xmlns:p14="http://schemas.microsoft.com/office/powerpoint/2010/main" val="1091453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6699"/>
                </a:solidFill>
              </a:rPr>
              <a:t>FEA </a:t>
            </a:r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8" y="1412339"/>
            <a:ext cx="8021371" cy="37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2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 err="1">
                <a:solidFill>
                  <a:srgbClr val="006699"/>
                </a:solidFill>
              </a:rPr>
              <a:t>TopOpt</a:t>
            </a:r>
            <a:r>
              <a:rPr lang="en-US" sz="2800" kern="0" dirty="0">
                <a:solidFill>
                  <a:srgbClr val="006699"/>
                </a:solidFill>
              </a:rPr>
              <a:t> relies on FEA </a:t>
            </a:r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2" y="1466661"/>
            <a:ext cx="8550735" cy="40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1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6699"/>
                </a:solidFill>
              </a:rPr>
              <a:t>FEA for </a:t>
            </a:r>
            <a:r>
              <a:rPr lang="en-US" sz="2800" kern="0" dirty="0" err="1">
                <a:solidFill>
                  <a:srgbClr val="006699"/>
                </a:solidFill>
              </a:rPr>
              <a:t>TopOpt</a:t>
            </a:r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4062" y="1152969"/>
            <a:ext cx="7503729" cy="31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Can use any generic FEA engine … but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Robust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Fast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Scalable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(Sufficiently) accurate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331395"/>
            <a:ext cx="6953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Customized FEA engine can help accelerate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topopt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423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6699"/>
                </a:solidFill>
              </a:rPr>
              <a:t>FEA </a:t>
            </a:r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8" y="1412339"/>
            <a:ext cx="8021371" cy="378787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23034" y="1358020"/>
            <a:ext cx="3132499" cy="17111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7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FEA for </a:t>
            </a:r>
            <a:r>
              <a:rPr lang="en-US" sz="2800" dirty="0" err="1">
                <a:solidFill>
                  <a:srgbClr val="006699"/>
                </a:solidFill>
              </a:rPr>
              <a:t>TopOpt</a:t>
            </a:r>
            <a:r>
              <a:rPr lang="en-US" sz="2800" dirty="0">
                <a:solidFill>
                  <a:srgbClr val="006699"/>
                </a:solidFill>
              </a:rPr>
              <a:t>: Meshing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6261"/>
            <a:ext cx="5225146" cy="1828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1790" y="1376126"/>
            <a:ext cx="328006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Classic mesh (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tet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-mesh)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36600"/>
                </a:solidFill>
                <a:latin typeface="+mj-lt"/>
              </a:rPr>
              <a:t>Conforms to geometry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36600"/>
                </a:solidFill>
                <a:latin typeface="+mj-lt"/>
              </a:rPr>
              <a:t>Accurate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+mj-lt"/>
              </a:rPr>
              <a:t>Slow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+mj-lt"/>
              </a:rPr>
              <a:t>Not robust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+mj-lt"/>
              </a:rPr>
              <a:t>Not scalable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+mj-lt"/>
              </a:rPr>
              <a:t>Change in topology?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7" y="3779874"/>
            <a:ext cx="5258771" cy="18405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92709" y="3773785"/>
            <a:ext cx="191590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366FF"/>
                </a:solidFill>
                <a:latin typeface="+mj-lt"/>
              </a:rPr>
              <a:t>Voxel mesh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36600"/>
                </a:solidFill>
                <a:latin typeface="+mj-lt"/>
              </a:rPr>
              <a:t>Fast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36600"/>
                </a:solidFill>
                <a:latin typeface="+mj-lt"/>
              </a:rPr>
              <a:t>Robust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36600"/>
                </a:solidFill>
                <a:latin typeface="+mj-lt"/>
              </a:rPr>
              <a:t>Highly scalable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36600"/>
                </a:solidFill>
                <a:latin typeface="+mj-lt"/>
              </a:rPr>
              <a:t>Fast FEA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+mj-lt"/>
              </a:rPr>
              <a:t>Accuracy?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9722" y="5845924"/>
            <a:ext cx="509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Stress smootheners used in topology optimization.</a:t>
            </a:r>
          </a:p>
        </p:txBody>
      </p:sp>
    </p:spTree>
    <p:extLst>
      <p:ext uri="{BB962C8B-B14F-4D97-AF65-F5344CB8AC3E}">
        <p14:creationId xmlns:p14="http://schemas.microsoft.com/office/powerpoint/2010/main" val="165987807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6699"/>
                </a:solidFill>
              </a:rPr>
              <a:t>FEA </a:t>
            </a:r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8" y="1412339"/>
            <a:ext cx="8021371" cy="378787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33726" y="2037031"/>
            <a:ext cx="3458424" cy="192838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3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99"/>
                </a:solidFill>
              </a:rPr>
              <a:t>Bottleneck: Memory Access</a:t>
            </a:r>
            <a:endParaRPr lang="en-US" dirty="0"/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1308888" y="1742861"/>
            <a:ext cx="1046294" cy="51432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dirty="0">
                <a:solidFill>
                  <a:srgbClr val="2B5481"/>
                </a:solidFill>
                <a:latin typeface="Tahoma" pitchFamily="34" charset="0"/>
              </a:rPr>
              <a:t>Design</a:t>
            </a:r>
          </a:p>
          <a:p>
            <a:pPr algn="ctr" eaLnBrk="0" hangingPunct="0"/>
            <a:r>
              <a:rPr lang="en-US" sz="1600" dirty="0">
                <a:solidFill>
                  <a:srgbClr val="2B5481"/>
                </a:solidFill>
                <a:latin typeface="Tahoma" pitchFamily="34" charset="0"/>
              </a:rPr>
              <a:t>Space</a:t>
            </a:r>
          </a:p>
        </p:txBody>
      </p:sp>
      <p:cxnSp>
        <p:nvCxnSpPr>
          <p:cNvPr id="35" name="AutoShape 9"/>
          <p:cNvCxnSpPr>
            <a:cxnSpLocks noChangeShapeType="1"/>
            <a:stCxn id="34" idx="3"/>
            <a:endCxn id="36" idx="1"/>
          </p:cNvCxnSpPr>
          <p:nvPr/>
        </p:nvCxnSpPr>
        <p:spPr bwMode="auto">
          <a:xfrm flipV="1">
            <a:off x="2355182" y="2000021"/>
            <a:ext cx="530861" cy="2"/>
          </a:xfrm>
          <a:prstGeom prst="straightConnector1">
            <a:avLst/>
          </a:prstGeom>
          <a:ln w="381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2886043" y="1697301"/>
            <a:ext cx="1177289" cy="60544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dirty="0">
                <a:solidFill>
                  <a:srgbClr val="2B5481"/>
                </a:solidFill>
                <a:latin typeface="Tahoma" pitchFamily="34" charset="0"/>
              </a:rPr>
              <a:t>FEA</a:t>
            </a:r>
          </a:p>
        </p:txBody>
      </p:sp>
      <p:cxnSp>
        <p:nvCxnSpPr>
          <p:cNvPr id="37" name="AutoShape 16"/>
          <p:cNvCxnSpPr>
            <a:cxnSpLocks noChangeShapeType="1"/>
            <a:stCxn id="36" idx="3"/>
            <a:endCxn id="38" idx="1"/>
          </p:cNvCxnSpPr>
          <p:nvPr/>
        </p:nvCxnSpPr>
        <p:spPr bwMode="auto">
          <a:xfrm flipV="1">
            <a:off x="4063332" y="1998045"/>
            <a:ext cx="535343" cy="1976"/>
          </a:xfrm>
          <a:prstGeom prst="straightConnector1">
            <a:avLst/>
          </a:prstGeom>
          <a:ln w="381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Diamond 37"/>
          <p:cNvSpPr/>
          <p:nvPr/>
        </p:nvSpPr>
        <p:spPr>
          <a:xfrm>
            <a:off x="4598675" y="1622576"/>
            <a:ext cx="1803417" cy="750938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Done?</a:t>
            </a:r>
          </a:p>
        </p:txBody>
      </p:sp>
      <p:sp>
        <p:nvSpPr>
          <p:cNvPr id="39" name="AutoShape 20"/>
          <p:cNvSpPr>
            <a:spLocks noChangeArrowheads="1"/>
          </p:cNvSpPr>
          <p:nvPr/>
        </p:nvSpPr>
        <p:spPr bwMode="auto">
          <a:xfrm>
            <a:off x="3428603" y="2460049"/>
            <a:ext cx="1386243" cy="60010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dirty="0">
                <a:solidFill>
                  <a:srgbClr val="2B5481"/>
                </a:solidFill>
                <a:latin typeface="Tahoma" pitchFamily="34" charset="0"/>
              </a:rPr>
              <a:t>Change</a:t>
            </a:r>
            <a:br>
              <a:rPr lang="en-US" sz="1600" dirty="0">
                <a:solidFill>
                  <a:srgbClr val="2B5481"/>
                </a:solidFill>
                <a:latin typeface="Tahoma" pitchFamily="34" charset="0"/>
              </a:rPr>
            </a:br>
            <a:r>
              <a:rPr lang="en-US" sz="1600" dirty="0">
                <a:solidFill>
                  <a:srgbClr val="2B5481"/>
                </a:solidFill>
                <a:latin typeface="Tahoma" pitchFamily="34" charset="0"/>
              </a:rPr>
              <a:t>Topology</a:t>
            </a:r>
            <a:endParaRPr lang="en-US" sz="1600" baseline="-25000" dirty="0">
              <a:solidFill>
                <a:srgbClr val="2B5481"/>
              </a:solidFill>
              <a:latin typeface="Tahoma" pitchFamily="34" charset="0"/>
            </a:endParaRPr>
          </a:p>
        </p:txBody>
      </p:sp>
      <p:cxnSp>
        <p:nvCxnSpPr>
          <p:cNvPr id="40" name="Elbow Connector 27"/>
          <p:cNvCxnSpPr>
            <a:stCxn id="38" idx="2"/>
            <a:endCxn id="39" idx="3"/>
          </p:cNvCxnSpPr>
          <p:nvPr/>
        </p:nvCxnSpPr>
        <p:spPr>
          <a:xfrm rot="5400000">
            <a:off x="4964321" y="2224039"/>
            <a:ext cx="386589" cy="68553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79801" y="240857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No</a:t>
            </a:r>
          </a:p>
        </p:txBody>
      </p:sp>
      <p:cxnSp>
        <p:nvCxnSpPr>
          <p:cNvPr id="42" name="Elbow Connector 8"/>
          <p:cNvCxnSpPr>
            <a:stCxn id="39" idx="1"/>
            <a:endCxn id="36" idx="1"/>
          </p:cNvCxnSpPr>
          <p:nvPr/>
        </p:nvCxnSpPr>
        <p:spPr>
          <a:xfrm rot="10800000">
            <a:off x="2886043" y="2000021"/>
            <a:ext cx="542560" cy="760082"/>
          </a:xfrm>
          <a:prstGeom prst="bentConnector3">
            <a:avLst>
              <a:gd name="adj1" fmla="val 142134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cture 8" descr="https://s-media-cache-ak0.pinimg.com/564x/5e/6e/af/5e6eaf526b1728c47138c159f912d3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61" y="2916136"/>
            <a:ext cx="693775" cy="6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seppo.net/cartoons/albums/cartoons/nature/mammals/mammals_janis_juoksee_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7" y="3017266"/>
            <a:ext cx="899967" cy="60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upload.wikimedia.org/wikipedia/commons/thumb/6/68/Computer_system_bus.svg/2000px-Computer_system_bus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3" y="3520185"/>
            <a:ext cx="2791373" cy="204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193" y="3786240"/>
            <a:ext cx="4171561" cy="8045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3151" y="4590820"/>
            <a:ext cx="4167603" cy="30632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289193" y="5108883"/>
            <a:ext cx="431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[“</a:t>
            </a:r>
            <a:r>
              <a:rPr lang="en-US" sz="1400" i="1" dirty="0">
                <a:solidFill>
                  <a:schemeClr val="bg1"/>
                </a:solidFill>
                <a:latin typeface="+mj-lt"/>
              </a:rPr>
              <a:t>The End of Error: Unum Computing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”,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Gustafson, CRC Press,2015]</a:t>
            </a:r>
          </a:p>
        </p:txBody>
      </p:sp>
    </p:spTree>
    <p:extLst>
      <p:ext uri="{BB962C8B-B14F-4D97-AF65-F5344CB8AC3E}">
        <p14:creationId xmlns:p14="http://schemas.microsoft.com/office/powerpoint/2010/main" val="862624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14109</TotalTime>
  <Words>277</Words>
  <Application>Microsoft Office PowerPoint</Application>
  <PresentationFormat>On-screen Show (4:3)</PresentationFormat>
  <Paragraphs>110</Paragraphs>
  <Slides>21</Slides>
  <Notes>20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Tahoma</vt:lpstr>
      <vt:lpstr>Times New Roman</vt:lpstr>
      <vt:lpstr>Wingdings</vt:lpstr>
      <vt:lpstr>1_USCMM9</vt:lpstr>
      <vt:lpstr>Equation</vt:lpstr>
      <vt:lpstr>  Tutorial 1 Learning Topology Optimization Through Examples and Case Studies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 for TopOpt: Meshing</vt:lpstr>
      <vt:lpstr>PowerPoint Presentation</vt:lpstr>
      <vt:lpstr>Bottleneck: Memory Access</vt:lpstr>
      <vt:lpstr>Methods</vt:lpstr>
      <vt:lpstr>Methods</vt:lpstr>
      <vt:lpstr>Details in Publication</vt:lpstr>
      <vt:lpstr>Experiment</vt:lpstr>
      <vt:lpstr>Thin Solid: Iterations</vt:lpstr>
      <vt:lpstr>PowerPoint Presentation</vt:lpstr>
      <vt:lpstr>PowerPoint Presentation</vt:lpstr>
      <vt:lpstr>PowerPoint Presentation</vt:lpstr>
      <vt:lpstr>PowerPoint Presentation</vt:lpstr>
      <vt:lpstr>Large-Scale Static Analysis</vt:lpstr>
      <vt:lpstr>Example: Design Optimization</vt:lpstr>
      <vt:lpstr>PowerPoint Presentation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 SUBEDI</cp:lastModifiedBy>
  <cp:revision>3189</cp:revision>
  <cp:lastPrinted>2015-10-05T14:36:18Z</cp:lastPrinted>
  <dcterms:created xsi:type="dcterms:W3CDTF">2007-07-12T22:43:05Z</dcterms:created>
  <dcterms:modified xsi:type="dcterms:W3CDTF">2019-08-15T22:31:01Z</dcterms:modified>
</cp:coreProperties>
</file>